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256" r:id="rId5"/>
  </p:sldIdLst>
  <p:sldSz cx="43891200" cy="32918400"/>
  <p:notesSz cx="6881813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3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798513" indent="-341313" algn="l" rtl="0" eaLnBrk="0" fontAlgn="base" hangingPunct="0">
      <a:spcBef>
        <a:spcPct val="0"/>
      </a:spcBef>
      <a:spcAft>
        <a:spcPct val="0"/>
      </a:spcAft>
      <a:defRPr sz="33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598613" indent="-684213" algn="l" rtl="0" eaLnBrk="0" fontAlgn="base" hangingPunct="0">
      <a:spcBef>
        <a:spcPct val="0"/>
      </a:spcBef>
      <a:spcAft>
        <a:spcPct val="0"/>
      </a:spcAft>
      <a:defRPr sz="33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2398713" indent="-1027113" algn="l" rtl="0" eaLnBrk="0" fontAlgn="base" hangingPunct="0">
      <a:spcBef>
        <a:spcPct val="0"/>
      </a:spcBef>
      <a:spcAft>
        <a:spcPct val="0"/>
      </a:spcAft>
      <a:defRPr sz="33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3198813" indent="-1370013" algn="l" rtl="0" eaLnBrk="0" fontAlgn="base" hangingPunct="0">
      <a:spcBef>
        <a:spcPct val="0"/>
      </a:spcBef>
      <a:spcAft>
        <a:spcPct val="0"/>
      </a:spcAft>
      <a:defRPr sz="33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33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33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33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33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68">
          <p15:clr>
            <a:srgbClr val="A4A3A4"/>
          </p15:clr>
        </p15:guide>
        <p15:guide id="2" pos="1382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16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5AAD3"/>
    <a:srgbClr val="EEF4FB"/>
    <a:srgbClr val="FF7979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287BD4-C5CD-4E6A-9938-7BB15FEA7CD2}" v="10" dt="2023-07-27T22:03:19.25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10368"/>
        <p:guide pos="13824"/>
      </p:guideLst>
    </p:cSldViewPr>
  </p:slide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928"/>
        <p:guide pos="216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muel Frausto" userId="8b514eed-610b-4b23-9e3e-40eefaaf6cd8" providerId="ADAL" clId="{4703F257-DC5A-5040-8FCA-9B323A1CF486}"/>
    <pc:docChg chg="modSld">
      <pc:chgData name="Samuel Frausto" userId="8b514eed-610b-4b23-9e3e-40eefaaf6cd8" providerId="ADAL" clId="{4703F257-DC5A-5040-8FCA-9B323A1CF486}" dt="2023-07-28T14:18:28.802" v="0" actId="1076"/>
      <pc:docMkLst>
        <pc:docMk/>
      </pc:docMkLst>
      <pc:sldChg chg="modSp">
        <pc:chgData name="Samuel Frausto" userId="8b514eed-610b-4b23-9e3e-40eefaaf6cd8" providerId="ADAL" clId="{4703F257-DC5A-5040-8FCA-9B323A1CF486}" dt="2023-07-28T14:18:28.802" v="0" actId="1076"/>
        <pc:sldMkLst>
          <pc:docMk/>
          <pc:sldMk cId="0" sldId="256"/>
        </pc:sldMkLst>
        <pc:spChg chg="mod">
          <ac:chgData name="Samuel Frausto" userId="8b514eed-610b-4b23-9e3e-40eefaaf6cd8" providerId="ADAL" clId="{4703F257-DC5A-5040-8FCA-9B323A1CF486}" dt="2023-07-28T14:18:28.802" v="0" actId="1076"/>
          <ac:spMkLst>
            <pc:docMk/>
            <pc:sldMk cId="0" sldId="256"/>
            <ac:spMk id="4122" creationId="{6F774BB1-12AD-5C54-31F9-5F4CEAD4E27F}"/>
          </ac:spMkLst>
        </pc:spChg>
      </pc:sldChg>
    </pc:docChg>
  </pc:docChgLst>
  <pc:docChgLst>
    <pc:chgData name="Samuel Frausto" userId="8b514eed-610b-4b23-9e3e-40eefaaf6cd8" providerId="ADAL" clId="{590D69F5-9BD7-0D4A-83C1-634A17E58030}"/>
    <pc:docChg chg="modSld">
      <pc:chgData name="Samuel Frausto" userId="8b514eed-610b-4b23-9e3e-40eefaaf6cd8" providerId="ADAL" clId="{590D69F5-9BD7-0D4A-83C1-634A17E58030}" dt="2023-07-28T14:50:04.578" v="12" actId="20577"/>
      <pc:docMkLst>
        <pc:docMk/>
      </pc:docMkLst>
      <pc:sldChg chg="modSp">
        <pc:chgData name="Samuel Frausto" userId="8b514eed-610b-4b23-9e3e-40eefaaf6cd8" providerId="ADAL" clId="{590D69F5-9BD7-0D4A-83C1-634A17E58030}" dt="2023-07-28T14:50:04.578" v="12" actId="20577"/>
        <pc:sldMkLst>
          <pc:docMk/>
          <pc:sldMk cId="0" sldId="256"/>
        </pc:sldMkLst>
        <pc:spChg chg="mod">
          <ac:chgData name="Samuel Frausto" userId="8b514eed-610b-4b23-9e3e-40eefaaf6cd8" providerId="ADAL" clId="{590D69F5-9BD7-0D4A-83C1-634A17E58030}" dt="2023-07-28T14:50:04.578" v="12" actId="20577"/>
          <ac:spMkLst>
            <pc:docMk/>
            <pc:sldMk cId="0" sldId="256"/>
            <ac:spMk id="85" creationId="{DA65547F-9AA2-EA4B-EE8E-19A588EA5B42}"/>
          </ac:spMkLst>
        </pc:spChg>
        <pc:spChg chg="mod">
          <ac:chgData name="Samuel Frausto" userId="8b514eed-610b-4b23-9e3e-40eefaaf6cd8" providerId="ADAL" clId="{590D69F5-9BD7-0D4A-83C1-634A17E58030}" dt="2023-07-28T14:49:10.144" v="0" actId="1076"/>
          <ac:spMkLst>
            <pc:docMk/>
            <pc:sldMk cId="0" sldId="256"/>
            <ac:spMk id="4124" creationId="{E97254C0-4ED2-4DA4-859D-78CE658B13E2}"/>
          </ac:spMkLst>
        </pc:spChg>
      </pc:sldChg>
    </pc:docChg>
  </pc:docChgLst>
  <pc:docChgLst>
    <pc:chgData name="Samuel Frausto" userId="S::t-9sfrau@uchicago.edu::8b514eed-610b-4b23-9e3e-40eefaaf6cd8" providerId="AD" clId="Web-{16287BD4-C5CD-4E6A-9938-7BB15FEA7CD2}"/>
    <pc:docChg chg="modSld">
      <pc:chgData name="Samuel Frausto" userId="S::t-9sfrau@uchicago.edu::8b514eed-610b-4b23-9e3e-40eefaaf6cd8" providerId="AD" clId="Web-{16287BD4-C5CD-4E6A-9938-7BB15FEA7CD2}" dt="2023-07-27T22:03:19.253" v="3" actId="20577"/>
      <pc:docMkLst>
        <pc:docMk/>
      </pc:docMkLst>
      <pc:sldChg chg="modSp">
        <pc:chgData name="Samuel Frausto" userId="S::t-9sfrau@uchicago.edu::8b514eed-610b-4b23-9e3e-40eefaaf6cd8" providerId="AD" clId="Web-{16287BD4-C5CD-4E6A-9938-7BB15FEA7CD2}" dt="2023-07-27T22:03:19.253" v="3" actId="20577"/>
        <pc:sldMkLst>
          <pc:docMk/>
          <pc:sldMk cId="0" sldId="256"/>
        </pc:sldMkLst>
        <pc:spChg chg="mod">
          <ac:chgData name="Samuel Frausto" userId="S::t-9sfrau@uchicago.edu::8b514eed-610b-4b23-9e3e-40eefaaf6cd8" providerId="AD" clId="Web-{16287BD4-C5CD-4E6A-9938-7BB15FEA7CD2}" dt="2023-07-27T22:03:03.393" v="1" actId="20577"/>
          <ac:spMkLst>
            <pc:docMk/>
            <pc:sldMk cId="0" sldId="256"/>
            <ac:spMk id="4114" creationId="{4A6390C7-2F9B-301F-823E-C5105C97CB26}"/>
          </ac:spMkLst>
        </pc:spChg>
        <pc:spChg chg="mod">
          <ac:chgData name="Samuel Frausto" userId="S::t-9sfrau@uchicago.edu::8b514eed-610b-4b23-9e3e-40eefaaf6cd8" providerId="AD" clId="Web-{16287BD4-C5CD-4E6A-9938-7BB15FEA7CD2}" dt="2023-07-27T22:03:19.253" v="3" actId="20577"/>
          <ac:spMkLst>
            <pc:docMk/>
            <pc:sldMk cId="0" sldId="256"/>
            <ac:spMk id="4122" creationId="{6F774BB1-12AD-5C54-31F9-5F4CEAD4E27F}"/>
          </ac:spMkLst>
        </pc:spChg>
        <pc:spChg chg="mod">
          <ac:chgData name="Samuel Frausto" userId="S::t-9sfrau@uchicago.edu::8b514eed-610b-4b23-9e3e-40eefaaf6cd8" providerId="AD" clId="Web-{16287BD4-C5CD-4E6A-9938-7BB15FEA7CD2}" dt="2023-07-27T22:03:00.143" v="0" actId="20577"/>
          <ac:spMkLst>
            <pc:docMk/>
            <pc:sldMk cId="0" sldId="256"/>
            <ac:spMk id="4124" creationId="{E97254C0-4ED2-4DA4-859D-78CE658B13E2}"/>
          </ac:spMkLst>
        </pc:spChg>
      </pc:sldChg>
    </pc:docChg>
  </pc:docChgLst>
  <pc:docChgLst>
    <pc:chgData name="Samuel Frausto" userId="8b514eed-610b-4b23-9e3e-40eefaaf6cd8" providerId="ADAL" clId="{7A04366E-4322-F343-8D98-270A629BD97B}"/>
    <pc:docChg chg="custSel delSld modSld">
      <pc:chgData name="Samuel Frausto" userId="8b514eed-610b-4b23-9e3e-40eefaaf6cd8" providerId="ADAL" clId="{7A04366E-4322-F343-8D98-270A629BD97B}" dt="2023-07-28T14:12:23.709" v="6" actId="1076"/>
      <pc:docMkLst>
        <pc:docMk/>
      </pc:docMkLst>
      <pc:sldChg chg="modSp">
        <pc:chgData name="Samuel Frausto" userId="8b514eed-610b-4b23-9e3e-40eefaaf6cd8" providerId="ADAL" clId="{7A04366E-4322-F343-8D98-270A629BD97B}" dt="2023-07-28T14:12:23.709" v="6" actId="1076"/>
        <pc:sldMkLst>
          <pc:docMk/>
          <pc:sldMk cId="0" sldId="256"/>
        </pc:sldMkLst>
        <pc:spChg chg="mod">
          <ac:chgData name="Samuel Frausto" userId="8b514eed-610b-4b23-9e3e-40eefaaf6cd8" providerId="ADAL" clId="{7A04366E-4322-F343-8D98-270A629BD97B}" dt="2023-07-28T14:12:12.689" v="4" actId="1076"/>
          <ac:spMkLst>
            <pc:docMk/>
            <pc:sldMk cId="0" sldId="256"/>
            <ac:spMk id="4121" creationId="{819BAA6D-B90C-52E4-5E22-BBB734C4380E}"/>
          </ac:spMkLst>
        </pc:spChg>
        <pc:spChg chg="mod">
          <ac:chgData name="Samuel Frausto" userId="8b514eed-610b-4b23-9e3e-40eefaaf6cd8" providerId="ADAL" clId="{7A04366E-4322-F343-8D98-270A629BD97B}" dt="2023-07-28T14:12:23.709" v="6" actId="1076"/>
          <ac:spMkLst>
            <pc:docMk/>
            <pc:sldMk cId="0" sldId="256"/>
            <ac:spMk id="4123" creationId="{0C646349-8094-32B9-B530-2EE163874669}"/>
          </ac:spMkLst>
        </pc:spChg>
      </pc:sldChg>
      <pc:sldChg chg="addSp delSp del">
        <pc:chgData name="Samuel Frausto" userId="8b514eed-610b-4b23-9e3e-40eefaaf6cd8" providerId="ADAL" clId="{7A04366E-4322-F343-8D98-270A629BD97B}" dt="2023-07-28T14:12:03.439" v="3" actId="2696"/>
        <pc:sldMkLst>
          <pc:docMk/>
          <pc:sldMk cId="2235367293" sldId="257"/>
        </pc:sldMkLst>
        <pc:spChg chg="del">
          <ac:chgData name="Samuel Frausto" userId="8b514eed-610b-4b23-9e3e-40eefaaf6cd8" providerId="ADAL" clId="{7A04366E-4322-F343-8D98-270A629BD97B}" dt="2023-07-28T14:11:51.248" v="1" actId="478"/>
          <ac:spMkLst>
            <pc:docMk/>
            <pc:sldMk cId="2235367293" sldId="257"/>
            <ac:spMk id="3" creationId="{C6AF7AA6-567B-5454-F20E-A2CDF6548096}"/>
          </ac:spMkLst>
        </pc:spChg>
        <pc:spChg chg="del">
          <ac:chgData name="Samuel Frausto" userId="8b514eed-610b-4b23-9e3e-40eefaaf6cd8" providerId="ADAL" clId="{7A04366E-4322-F343-8D98-270A629BD97B}" dt="2023-07-28T14:11:43.391" v="0" actId="478"/>
          <ac:spMkLst>
            <pc:docMk/>
            <pc:sldMk cId="2235367293" sldId="257"/>
            <ac:spMk id="8" creationId="{E97254C0-4ED2-4DA4-859D-78CE658B13E2}"/>
          </ac:spMkLst>
        </pc:spChg>
        <pc:picChg chg="add">
          <ac:chgData name="Samuel Frausto" userId="8b514eed-610b-4b23-9e3e-40eefaaf6cd8" providerId="ADAL" clId="{7A04366E-4322-F343-8D98-270A629BD97B}" dt="2023-07-28T14:11:54.159" v="2" actId="571"/>
          <ac:picMkLst>
            <pc:docMk/>
            <pc:sldMk cId="2235367293" sldId="257"/>
            <ac:picMk id="9" creationId="{D81BDB73-95B7-2AEF-F244-2F939CECBD19}"/>
          </ac:picMkLst>
        </pc:picChg>
      </pc:sldChg>
    </pc:docChg>
  </pc:docChgLst>
  <pc:docChgLst>
    <pc:chgData name="Samuel Frausto" userId="8b514eed-610b-4b23-9e3e-40eefaaf6cd8" providerId="ADAL" clId="{828812DA-BE99-8043-B856-720A7F120724}"/>
    <pc:docChg chg="modSld">
      <pc:chgData name="Samuel Frausto" userId="8b514eed-610b-4b23-9e3e-40eefaaf6cd8" providerId="ADAL" clId="{828812DA-BE99-8043-B856-720A7F120724}" dt="2023-07-28T14:48:08.745" v="23" actId="1076"/>
      <pc:docMkLst>
        <pc:docMk/>
      </pc:docMkLst>
      <pc:sldChg chg="modSp">
        <pc:chgData name="Samuel Frausto" userId="8b514eed-610b-4b23-9e3e-40eefaaf6cd8" providerId="ADAL" clId="{828812DA-BE99-8043-B856-720A7F120724}" dt="2023-07-28T14:48:08.745" v="23" actId="1076"/>
        <pc:sldMkLst>
          <pc:docMk/>
          <pc:sldMk cId="0" sldId="256"/>
        </pc:sldMkLst>
        <pc:spChg chg="mod">
          <ac:chgData name="Samuel Frausto" userId="8b514eed-610b-4b23-9e3e-40eefaaf6cd8" providerId="ADAL" clId="{828812DA-BE99-8043-B856-720A7F120724}" dt="2023-07-28T14:47:17" v="15" actId="20577"/>
          <ac:spMkLst>
            <pc:docMk/>
            <pc:sldMk cId="0" sldId="256"/>
            <ac:spMk id="4116" creationId="{8F548629-8964-1204-CACF-7DC03E873BF5}"/>
          </ac:spMkLst>
        </pc:spChg>
        <pc:spChg chg="mod">
          <ac:chgData name="Samuel Frausto" userId="8b514eed-610b-4b23-9e3e-40eefaaf6cd8" providerId="ADAL" clId="{828812DA-BE99-8043-B856-720A7F120724}" dt="2023-07-28T14:48:08.745" v="23" actId="1076"/>
          <ac:spMkLst>
            <pc:docMk/>
            <pc:sldMk cId="0" sldId="256"/>
            <ac:spMk id="4121" creationId="{819BAA6D-B90C-52E4-5E22-BBB734C4380E}"/>
          </ac:spMkLst>
        </pc:spChg>
        <pc:spChg chg="mod">
          <ac:chgData name="Samuel Frausto" userId="8b514eed-610b-4b23-9e3e-40eefaaf6cd8" providerId="ADAL" clId="{828812DA-BE99-8043-B856-720A7F120724}" dt="2023-07-28T14:48:02.092" v="21" actId="1076"/>
          <ac:spMkLst>
            <pc:docMk/>
            <pc:sldMk cId="0" sldId="256"/>
            <ac:spMk id="4122" creationId="{6F774BB1-12AD-5C54-31F9-5F4CEAD4E27F}"/>
          </ac:spMkLst>
        </pc:spChg>
        <pc:spChg chg="mod">
          <ac:chgData name="Samuel Frausto" userId="8b514eed-610b-4b23-9e3e-40eefaaf6cd8" providerId="ADAL" clId="{828812DA-BE99-8043-B856-720A7F120724}" dt="2023-07-28T14:47:26.921" v="17" actId="1076"/>
          <ac:spMkLst>
            <pc:docMk/>
            <pc:sldMk cId="0" sldId="256"/>
            <ac:spMk id="4123" creationId="{0C646349-8094-32B9-B530-2EE163874669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-9sfrau\Desktop\BobcatTeti76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-9sfrau\Desktop\BobcatTeti76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sz="2400" b="0" i="0" baseline="0">
                <a:effectLst/>
              </a:rPr>
              <a:t>Bobcat Effect on CT26 Cell Line at Different Concentrations</a:t>
            </a:r>
            <a:endParaRPr lang="en-US" sz="2400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6810315006854836E-2"/>
          <c:y val="0.22870370370370371"/>
          <c:w val="0.84478824098337868"/>
          <c:h val="0.5304534849810440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 μM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tint val="54000"/>
                    <a:satMod val="103000"/>
                    <a:lumMod val="102000"/>
                    <a:tint val="94000"/>
                  </a:schemeClr>
                </a:gs>
                <a:gs pos="50000">
                  <a:schemeClr val="accent6">
                    <a:tint val="54000"/>
                    <a:satMod val="110000"/>
                    <a:lumMod val="100000"/>
                    <a:shade val="100000"/>
                  </a:schemeClr>
                </a:gs>
                <a:gs pos="100000">
                  <a:schemeClr val="accent6">
                    <a:tint val="54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c:spPr>
          <c:invertIfNegative val="0"/>
          <c:dLbls>
            <c:dLbl>
              <c:idx val="0"/>
              <c:layout>
                <c:manualLayout>
                  <c:x val="-2.5462668816039986E-17"/>
                  <c:y val="1.3888888888888888E-2"/>
                </c:manualLayout>
              </c:layout>
              <c:tx>
                <c:rich>
                  <a:bodyPr/>
                  <a:lstStyle/>
                  <a:p>
                    <a:fld id="{D6A44962-4B99-4E76-A838-2214061ADB6B}" type="VALUE">
                      <a:rPr lang="en-US">
                        <a:solidFill>
                          <a:schemeClr val="bg1">
                            <a:lumMod val="75000"/>
                          </a:schemeClr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9484-4075-872F-C885A5FDDD96}"/>
                </c:ext>
              </c:extLst>
            </c:dLbl>
            <c:dLbl>
              <c:idx val="1"/>
              <c:layout>
                <c:manualLayout>
                  <c:x val="-5.0925337632079971E-17"/>
                  <c:y val="1.38888888888888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84-4075-872F-C885A5FDDD9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24</c:v>
                </c:pt>
                <c:pt idx="1">
                  <c:v>48</c:v>
                </c:pt>
                <c:pt idx="2">
                  <c:v>72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484-4075-872F-C885A5FDDD9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10 μM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tint val="77000"/>
                    <a:satMod val="103000"/>
                    <a:lumMod val="102000"/>
                    <a:tint val="94000"/>
                  </a:schemeClr>
                </a:gs>
                <a:gs pos="50000">
                  <a:schemeClr val="accent6">
                    <a:tint val="77000"/>
                    <a:satMod val="110000"/>
                    <a:lumMod val="100000"/>
                    <a:shade val="100000"/>
                  </a:schemeClr>
                </a:gs>
                <a:gs pos="100000">
                  <a:schemeClr val="accent6">
                    <a:tint val="77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c:spPr>
          <c:invertIfNegative val="0"/>
          <c:dLbls>
            <c:dLbl>
              <c:idx val="0"/>
              <c:layout>
                <c:manualLayout>
                  <c:x val="0"/>
                  <c:y val="1.8518518518518517E-2"/>
                </c:manualLayout>
              </c:layout>
              <c:tx>
                <c:rich>
                  <a:bodyPr/>
                  <a:lstStyle/>
                  <a:p>
                    <a:r>
                      <a:rPr lang="en-US">
                        <a:solidFill>
                          <a:schemeClr val="bg2"/>
                        </a:solidFill>
                      </a:rPr>
                      <a:t>1.4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9484-4075-872F-C885A5FDDD96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1.3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9484-4075-872F-C885A5FDDD96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2.0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9484-4075-872F-C885A5FDDD9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24</c:v>
                </c:pt>
                <c:pt idx="1">
                  <c:v>48</c:v>
                </c:pt>
                <c:pt idx="2">
                  <c:v>72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1.443898476996466</c:v>
                </c:pt>
                <c:pt idx="1">
                  <c:v>1.2819021194903042</c:v>
                </c:pt>
                <c:pt idx="2">
                  <c:v>1.9935456257490156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484-4075-872F-C885A5FDDD9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25 μM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atMod val="103000"/>
                    <a:lumMod val="102000"/>
                    <a:tint val="94000"/>
                  </a:schemeClr>
                </a:gs>
                <a:gs pos="50000">
                  <a:schemeClr val="accent6">
                    <a:satMod val="110000"/>
                    <a:lumMod val="100000"/>
                    <a:shade val="100000"/>
                  </a:schemeClr>
                </a:gs>
                <a:gs pos="100000">
                  <a:schemeClr val="accent6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c:spPr>
          <c:invertIfNegative val="0"/>
          <c:dLbls>
            <c:dLbl>
              <c:idx val="0"/>
              <c:layout>
                <c:manualLayout>
                  <c:x val="2.7777777777777267E-3"/>
                  <c:y val="1.3790099154272383E-2"/>
                </c:manualLayout>
              </c:layout>
              <c:tx>
                <c:rich>
                  <a:bodyPr/>
                  <a:lstStyle/>
                  <a:p>
                    <a:r>
                      <a:rPr lang="en-US">
                        <a:solidFill>
                          <a:schemeClr val="bg2"/>
                        </a:solidFill>
                      </a:rPr>
                      <a:t>1.2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9484-4075-872F-C885A5FDDD96}"/>
                </c:ext>
              </c:extLst>
            </c:dLbl>
            <c:dLbl>
              <c:idx val="1"/>
              <c:layout>
                <c:manualLayout>
                  <c:x val="2.7777777777777779E-3"/>
                  <c:y val="9.2592592592592587E-3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1.2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9484-4075-872F-C885A5FDDD96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3.4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9484-4075-872F-C885A5FDDD9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24</c:v>
                </c:pt>
                <c:pt idx="1">
                  <c:v>48</c:v>
                </c:pt>
                <c:pt idx="2">
                  <c:v>72</c:v>
                </c:pt>
              </c:numCache>
            </c:numRef>
          </c:cat>
          <c:val>
            <c:numRef>
              <c:f>Sheet1!$D$2:$D$4</c:f>
              <c:numCache>
                <c:formatCode>General</c:formatCode>
                <c:ptCount val="3"/>
                <c:pt idx="0">
                  <c:v>1.2386923723038399</c:v>
                </c:pt>
                <c:pt idx="1">
                  <c:v>1.2039821508125828</c:v>
                </c:pt>
                <c:pt idx="2">
                  <c:v>3.4108137875934492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484-4075-872F-C885A5FDDD9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50 μM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hade val="76000"/>
                    <a:satMod val="103000"/>
                    <a:lumMod val="102000"/>
                    <a:tint val="94000"/>
                  </a:schemeClr>
                </a:gs>
                <a:gs pos="50000">
                  <a:schemeClr val="accent6">
                    <a:shade val="76000"/>
                    <a:satMod val="110000"/>
                    <a:lumMod val="100000"/>
                    <a:shade val="100000"/>
                  </a:schemeClr>
                </a:gs>
                <a:gs pos="100000">
                  <a:schemeClr val="accent6">
                    <a:shade val="76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c:spPr>
          <c:invertIfNegative val="0"/>
          <c:dLbls>
            <c:dLbl>
              <c:idx val="0"/>
              <c:layout>
                <c:manualLayout>
                  <c:x val="2.7777777777777779E-3"/>
                  <c:y val="2.2856153397491894E-2"/>
                </c:manualLayout>
              </c:layout>
              <c:tx>
                <c:rich>
                  <a:bodyPr/>
                  <a:lstStyle/>
                  <a:p>
                    <a:r>
                      <a:rPr lang="en-US">
                        <a:solidFill>
                          <a:schemeClr val="bg2"/>
                        </a:solidFill>
                      </a:rPr>
                      <a:t>.88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9484-4075-872F-C885A5FDDD96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.82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C-9484-4075-872F-C885A5FDDD96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2.0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9484-4075-872F-C885A5FDDD9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24</c:v>
                </c:pt>
                <c:pt idx="1">
                  <c:v>48</c:v>
                </c:pt>
                <c:pt idx="2">
                  <c:v>72</c:v>
                </c:pt>
              </c:numCache>
            </c:numRef>
          </c:cat>
          <c:val>
            <c:numRef>
              <c:f>Sheet1!$E$2:$E$4</c:f>
              <c:numCache>
                <c:formatCode>General</c:formatCode>
                <c:ptCount val="3"/>
                <c:pt idx="0">
                  <c:v>0.87981346772532054</c:v>
                </c:pt>
                <c:pt idx="1">
                  <c:v>0.82115752254309837</c:v>
                </c:pt>
                <c:pt idx="2">
                  <c:v>2.0018295953889176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9484-4075-872F-C885A5FDDD9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100 μM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hade val="53000"/>
                    <a:satMod val="103000"/>
                    <a:lumMod val="102000"/>
                    <a:tint val="94000"/>
                  </a:schemeClr>
                </a:gs>
                <a:gs pos="50000">
                  <a:schemeClr val="accent6">
                    <a:shade val="53000"/>
                    <a:satMod val="110000"/>
                    <a:lumMod val="100000"/>
                    <a:shade val="100000"/>
                  </a:schemeClr>
                </a:gs>
                <a:gs pos="100000">
                  <a:schemeClr val="accent6">
                    <a:shade val="53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c:spPr>
          <c:invertIfNegative val="0"/>
          <c:dLbls>
            <c:dLbl>
              <c:idx val="0"/>
              <c:layout>
                <c:manualLayout>
                  <c:x val="0"/>
                  <c:y val="8.7864537766112576E-3"/>
                </c:manualLayout>
              </c:layout>
              <c:tx>
                <c:rich>
                  <a:bodyPr/>
                  <a:lstStyle/>
                  <a:p>
                    <a:r>
                      <a:rPr lang="en-US">
                        <a:solidFill>
                          <a:schemeClr val="bg2"/>
                        </a:solidFill>
                      </a:rPr>
                      <a:t>.54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F-9484-4075-872F-C885A5FDDD96}"/>
                </c:ext>
              </c:extLst>
            </c:dLbl>
            <c:dLbl>
              <c:idx val="1"/>
              <c:layout>
                <c:manualLayout>
                  <c:x val="2.7777777777777779E-3"/>
                  <c:y val="2.3148148148148147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0.55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0-9484-4075-872F-C885A5FDDD96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1.4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1-9484-4075-872F-C885A5FDDD9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24</c:v>
                </c:pt>
                <c:pt idx="1">
                  <c:v>48</c:v>
                </c:pt>
                <c:pt idx="2">
                  <c:v>72</c:v>
                </c:pt>
              </c:numCache>
            </c:numRef>
          </c:cat>
          <c:val>
            <c:numRef>
              <c:f>Sheet1!$F$2:$F$4</c:f>
              <c:numCache>
                <c:formatCode>General</c:formatCode>
                <c:ptCount val="3"/>
                <c:pt idx="0">
                  <c:v>0.542873896575223</c:v>
                </c:pt>
                <c:pt idx="1">
                  <c:v>0.5565809412634769</c:v>
                </c:pt>
                <c:pt idx="2">
                  <c:v>1.3556656965131542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9484-4075-872F-C885A5FDDD9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561225752"/>
        <c:axId val="561228376"/>
        <c:axId val="0"/>
      </c:bar3DChart>
      <c:catAx>
        <c:axId val="5612257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cap="all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Time (hours)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1" i="0" u="none" strike="noStrike" kern="1200" cap="all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1228376"/>
        <c:crosses val="autoZero"/>
        <c:auto val="1"/>
        <c:lblAlgn val="ctr"/>
        <c:lblOffset val="100"/>
        <c:noMultiLvlLbl val="0"/>
      </c:catAx>
      <c:valAx>
        <c:axId val="561228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50000"/>
                  <a:lumOff val="50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cap="all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Absorbance Ratio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cap="all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1225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0" i="0" u="none" strike="noStrike" kern="1200" cap="all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r>
              <a:rPr lang="en-US" sz="2400"/>
              <a:t>Teti76 Effect on CT26 Cell Line at different concentrations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cap="all" baseline="0">
              <a:solidFill>
                <a:schemeClr val="l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solidFill>
          <a:schemeClr val="bg2">
            <a:lumMod val="75000"/>
            <a:alpha val="27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Sheet1!$B$8</c:f>
              <c:strCache>
                <c:ptCount val="1"/>
                <c:pt idx="0">
                  <c:v>0 μM</c:v>
                </c:pt>
              </c:strCache>
            </c:strRef>
          </c:tx>
          <c:spPr>
            <a:solidFill>
              <a:schemeClr val="accent5">
                <a:tint val="50000"/>
                <a:alpha val="88000"/>
              </a:schemeClr>
            </a:solidFill>
            <a:ln>
              <a:solidFill>
                <a:schemeClr val="accent5">
                  <a:tint val="50000"/>
                  <a:lumMod val="50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prstMaterial="flat">
              <a:contourClr>
                <a:schemeClr val="accent5">
                  <a:tint val="50000"/>
                  <a:lumMod val="50000"/>
                </a:schemeClr>
              </a:contourClr>
            </a:sp3d>
          </c:spPr>
          <c:invertIfNegative val="0"/>
          <c:dLbls>
            <c:spPr>
              <a:solidFill>
                <a:schemeClr val="accent5">
                  <a:tint val="50000"/>
                  <a:alpha val="30000"/>
                </a:schemeClr>
              </a:solidFill>
              <a:ln>
                <a:solidFill>
                  <a:schemeClr val="lt1">
                    <a:alpha val="50000"/>
                  </a:schemeClr>
                </a:solidFill>
                <a:round/>
              </a:ln>
              <a:effectLst>
                <a:outerShdw blurRad="63500" dist="889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Sheet1!$A$9:$A$11</c:f>
              <c:strCache>
                <c:ptCount val="3"/>
                <c:pt idx="0">
                  <c:v>24 Hours</c:v>
                </c:pt>
                <c:pt idx="1">
                  <c:v>48 Hours</c:v>
                </c:pt>
                <c:pt idx="2">
                  <c:v>72 Hours</c:v>
                </c:pt>
              </c:strCache>
            </c:strRef>
          </c:cat>
          <c:val>
            <c:numRef>
              <c:f>Sheet1!$B$9:$B$11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5C-4F4A-B3D3-FBA179C03DC3}"/>
            </c:ext>
          </c:extLst>
        </c:ser>
        <c:ser>
          <c:idx val="1"/>
          <c:order val="1"/>
          <c:tx>
            <c:strRef>
              <c:f>Sheet1!$C$8</c:f>
              <c:strCache>
                <c:ptCount val="1"/>
                <c:pt idx="0">
                  <c:v>1 μM</c:v>
                </c:pt>
              </c:strCache>
            </c:strRef>
          </c:tx>
          <c:spPr>
            <a:solidFill>
              <a:schemeClr val="accent5">
                <a:tint val="70000"/>
                <a:alpha val="88000"/>
              </a:schemeClr>
            </a:solidFill>
            <a:ln>
              <a:solidFill>
                <a:schemeClr val="accent5">
                  <a:tint val="70000"/>
                  <a:lumMod val="50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prstMaterial="flat">
              <a:contourClr>
                <a:schemeClr val="accent5">
                  <a:tint val="70000"/>
                  <a:lumMod val="50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1.3888888888888888E-2"/>
                  <c:y val="-3.2407407407407406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.87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405C-4F4A-B3D3-FBA179C03DC3}"/>
                </c:ext>
              </c:extLst>
            </c:dLbl>
            <c:dLbl>
              <c:idx val="1"/>
              <c:layout>
                <c:manualLayout>
                  <c:x val="0"/>
                  <c:y val="-4.6296296296296294E-3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1.2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405C-4F4A-B3D3-FBA179C03DC3}"/>
                </c:ext>
              </c:extLst>
            </c:dLbl>
            <c:dLbl>
              <c:idx val="2"/>
              <c:layout>
                <c:manualLayout>
                  <c:x val="1.1111111111111112E-2"/>
                  <c:y val="-0.11111111111111116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.81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405C-4F4A-B3D3-FBA179C03DC3}"/>
                </c:ext>
              </c:extLst>
            </c:dLbl>
            <c:spPr>
              <a:solidFill>
                <a:schemeClr val="accent5">
                  <a:tint val="70000"/>
                  <a:alpha val="30000"/>
                </a:schemeClr>
              </a:solidFill>
              <a:ln>
                <a:solidFill>
                  <a:schemeClr val="lt1">
                    <a:alpha val="50000"/>
                  </a:schemeClr>
                </a:solidFill>
                <a:round/>
              </a:ln>
              <a:effectLst>
                <a:outerShdw blurRad="63500" dist="889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Sheet1!$A$9:$A$11</c:f>
              <c:strCache>
                <c:ptCount val="3"/>
                <c:pt idx="0">
                  <c:v>24 Hours</c:v>
                </c:pt>
                <c:pt idx="1">
                  <c:v>48 Hours</c:v>
                </c:pt>
                <c:pt idx="2">
                  <c:v>72 Hours</c:v>
                </c:pt>
              </c:strCache>
            </c:strRef>
          </c:cat>
          <c:val>
            <c:numRef>
              <c:f>Sheet1!$C$9:$C$11</c:f>
              <c:numCache>
                <c:formatCode>General</c:formatCode>
                <c:ptCount val="3"/>
                <c:pt idx="0">
                  <c:v>0.87250112244975619</c:v>
                </c:pt>
                <c:pt idx="1">
                  <c:v>1.1967349106589613</c:v>
                </c:pt>
                <c:pt idx="2">
                  <c:v>0.80616935195847328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05C-4F4A-B3D3-FBA179C03DC3}"/>
            </c:ext>
          </c:extLst>
        </c:ser>
        <c:ser>
          <c:idx val="2"/>
          <c:order val="2"/>
          <c:tx>
            <c:strRef>
              <c:f>Sheet1!$D$8</c:f>
              <c:strCache>
                <c:ptCount val="1"/>
                <c:pt idx="0">
                  <c:v>2.5 μM</c:v>
                </c:pt>
              </c:strCache>
            </c:strRef>
          </c:tx>
          <c:spPr>
            <a:solidFill>
              <a:schemeClr val="accent5">
                <a:tint val="90000"/>
                <a:alpha val="88000"/>
              </a:schemeClr>
            </a:solidFill>
            <a:ln>
              <a:solidFill>
                <a:schemeClr val="accent5">
                  <a:tint val="90000"/>
                  <a:lumMod val="50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prstMaterial="flat">
              <a:contourClr>
                <a:schemeClr val="accent5">
                  <a:tint val="90000"/>
                  <a:lumMod val="50000"/>
                </a:schemeClr>
              </a:contourClr>
            </a:sp3d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.72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405C-4F4A-B3D3-FBA179C03DC3}"/>
                </c:ext>
              </c:extLst>
            </c:dLbl>
            <c:dLbl>
              <c:idx val="1"/>
              <c:layout>
                <c:manualLayout>
                  <c:x val="2.7777777777777267E-3"/>
                  <c:y val="-3.7037037037037035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1.25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405C-4F4A-B3D3-FBA179C03DC3}"/>
                </c:ext>
              </c:extLst>
            </c:dLbl>
            <c:dLbl>
              <c:idx val="2"/>
              <c:layout>
                <c:manualLayout>
                  <c:x val="-1.0185067526415994E-16"/>
                  <c:y val="-3.2407407407407406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.41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405C-4F4A-B3D3-FBA179C03DC3}"/>
                </c:ext>
              </c:extLst>
            </c:dLbl>
            <c:spPr>
              <a:solidFill>
                <a:schemeClr val="accent5">
                  <a:tint val="90000"/>
                  <a:alpha val="30000"/>
                </a:schemeClr>
              </a:solidFill>
              <a:ln>
                <a:solidFill>
                  <a:schemeClr val="lt1">
                    <a:alpha val="50000"/>
                  </a:schemeClr>
                </a:solidFill>
                <a:round/>
              </a:ln>
              <a:effectLst>
                <a:outerShdw blurRad="63500" dist="889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Sheet1!$A$9:$A$11</c:f>
              <c:strCache>
                <c:ptCount val="3"/>
                <c:pt idx="0">
                  <c:v>24 Hours</c:v>
                </c:pt>
                <c:pt idx="1">
                  <c:v>48 Hours</c:v>
                </c:pt>
                <c:pt idx="2">
                  <c:v>72 Hours</c:v>
                </c:pt>
              </c:strCache>
            </c:strRef>
          </c:cat>
          <c:val>
            <c:numRef>
              <c:f>Sheet1!$D$9:$D$11</c:f>
              <c:numCache>
                <c:formatCode>General</c:formatCode>
                <c:ptCount val="3"/>
                <c:pt idx="0">
                  <c:v>0.72369159864023247</c:v>
                </c:pt>
                <c:pt idx="1">
                  <c:v>1.2450218557813495</c:v>
                </c:pt>
                <c:pt idx="2">
                  <c:v>0.4085528918496959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05C-4F4A-B3D3-FBA179C03DC3}"/>
            </c:ext>
          </c:extLst>
        </c:ser>
        <c:ser>
          <c:idx val="3"/>
          <c:order val="3"/>
          <c:tx>
            <c:strRef>
              <c:f>Sheet1!$E$8</c:f>
              <c:strCache>
                <c:ptCount val="1"/>
                <c:pt idx="0">
                  <c:v>5 μM</c:v>
                </c:pt>
              </c:strCache>
            </c:strRef>
          </c:tx>
          <c:spPr>
            <a:solidFill>
              <a:schemeClr val="accent5">
                <a:shade val="90000"/>
                <a:alpha val="88000"/>
              </a:schemeClr>
            </a:solidFill>
            <a:ln>
              <a:solidFill>
                <a:schemeClr val="accent5">
                  <a:shade val="90000"/>
                  <a:lumMod val="50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prstMaterial="flat">
              <a:contourClr>
                <a:schemeClr val="accent5">
                  <a:shade val="90000"/>
                  <a:lumMod val="50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-2.5462668816039986E-17"/>
                  <c:y val="-5.5555555555555643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.78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405C-4F4A-B3D3-FBA179C03DC3}"/>
                </c:ext>
              </c:extLst>
            </c:dLbl>
            <c:dLbl>
              <c:idx val="1"/>
              <c:layout>
                <c:manualLayout>
                  <c:x val="-1.0185067526415994E-16"/>
                  <c:y val="4.1666666666666581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1.16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405C-4F4A-B3D3-FBA179C03DC3}"/>
                </c:ext>
              </c:extLst>
            </c:dLbl>
            <c:dLbl>
              <c:idx val="2"/>
              <c:layout>
                <c:manualLayout>
                  <c:x val="-5.5555555555555558E-3"/>
                  <c:y val="-9.2592592592592587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.76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405C-4F4A-B3D3-FBA179C03DC3}"/>
                </c:ext>
              </c:extLst>
            </c:dLbl>
            <c:spPr>
              <a:solidFill>
                <a:schemeClr val="accent5">
                  <a:shade val="90000"/>
                  <a:alpha val="30000"/>
                </a:schemeClr>
              </a:solidFill>
              <a:ln>
                <a:solidFill>
                  <a:schemeClr val="lt1">
                    <a:alpha val="50000"/>
                  </a:schemeClr>
                </a:solidFill>
                <a:round/>
              </a:ln>
              <a:effectLst>
                <a:outerShdw blurRad="63500" dist="889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Sheet1!$A$9:$A$11</c:f>
              <c:strCache>
                <c:ptCount val="3"/>
                <c:pt idx="0">
                  <c:v>24 Hours</c:v>
                </c:pt>
                <c:pt idx="1">
                  <c:v>48 Hours</c:v>
                </c:pt>
                <c:pt idx="2">
                  <c:v>72 Hours</c:v>
                </c:pt>
              </c:strCache>
            </c:strRef>
          </c:cat>
          <c:val>
            <c:numRef>
              <c:f>Sheet1!$E$9:$E$11</c:f>
              <c:numCache>
                <c:formatCode>General</c:formatCode>
                <c:ptCount val="3"/>
                <c:pt idx="0">
                  <c:v>0.77865535411251452</c:v>
                </c:pt>
                <c:pt idx="1">
                  <c:v>1.1638616657604</c:v>
                </c:pt>
                <c:pt idx="2">
                  <c:v>0.75965355928717715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405C-4F4A-B3D3-FBA179C03DC3}"/>
            </c:ext>
          </c:extLst>
        </c:ser>
        <c:ser>
          <c:idx val="4"/>
          <c:order val="4"/>
          <c:tx>
            <c:strRef>
              <c:f>Sheet1!$F$8</c:f>
              <c:strCache>
                <c:ptCount val="1"/>
                <c:pt idx="0">
                  <c:v>10 μM</c:v>
                </c:pt>
              </c:strCache>
            </c:strRef>
          </c:tx>
          <c:spPr>
            <a:solidFill>
              <a:schemeClr val="accent5">
                <a:shade val="70000"/>
                <a:alpha val="88000"/>
              </a:schemeClr>
            </a:solidFill>
            <a:ln>
              <a:solidFill>
                <a:schemeClr val="accent5">
                  <a:shade val="70000"/>
                  <a:lumMod val="50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prstMaterial="flat">
              <a:contourClr>
                <a:schemeClr val="accent5">
                  <a:shade val="70000"/>
                  <a:lumMod val="50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0"/>
                  <c:y val="-2.3148148148148147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.64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405C-4F4A-B3D3-FBA179C03DC3}"/>
                </c:ext>
              </c:extLst>
            </c:dLbl>
            <c:dLbl>
              <c:idx val="1"/>
              <c:layout>
                <c:manualLayout>
                  <c:x val="8.3333333333332309E-3"/>
                  <c:y val="-1.8518518518518517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1.2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E-405C-4F4A-B3D3-FBA179C03DC3}"/>
                </c:ext>
              </c:extLst>
            </c:dLbl>
            <c:dLbl>
              <c:idx val="2"/>
              <c:layout>
                <c:manualLayout>
                  <c:x val="0"/>
                  <c:y val="-4.1666666666666664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.80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F-405C-4F4A-B3D3-FBA179C03DC3}"/>
                </c:ext>
              </c:extLst>
            </c:dLbl>
            <c:spPr>
              <a:solidFill>
                <a:schemeClr val="accent5">
                  <a:shade val="70000"/>
                  <a:alpha val="30000"/>
                </a:schemeClr>
              </a:solidFill>
              <a:ln>
                <a:solidFill>
                  <a:schemeClr val="lt1">
                    <a:alpha val="50000"/>
                  </a:schemeClr>
                </a:solidFill>
                <a:round/>
              </a:ln>
              <a:effectLst>
                <a:outerShdw blurRad="63500" dist="889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Sheet1!$A$9:$A$11</c:f>
              <c:strCache>
                <c:ptCount val="3"/>
                <c:pt idx="0">
                  <c:v>24 Hours</c:v>
                </c:pt>
                <c:pt idx="1">
                  <c:v>48 Hours</c:v>
                </c:pt>
                <c:pt idx="2">
                  <c:v>72 Hours</c:v>
                </c:pt>
              </c:strCache>
            </c:strRef>
          </c:cat>
          <c:val>
            <c:numRef>
              <c:f>Sheet1!$F$9:$F$11</c:f>
              <c:numCache>
                <c:formatCode>General</c:formatCode>
                <c:ptCount val="3"/>
                <c:pt idx="0">
                  <c:v>0.64036804937256964</c:v>
                </c:pt>
                <c:pt idx="1">
                  <c:v>1.2053467629416994</c:v>
                </c:pt>
                <c:pt idx="2">
                  <c:v>0.80135693187553636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405C-4F4A-B3D3-FBA179C03DC3}"/>
            </c:ext>
          </c:extLst>
        </c:ser>
        <c:ser>
          <c:idx val="5"/>
          <c:order val="5"/>
          <c:tx>
            <c:strRef>
              <c:f>Sheet1!$G$8</c:f>
              <c:strCache>
                <c:ptCount val="1"/>
                <c:pt idx="0">
                  <c:v>25 μM</c:v>
                </c:pt>
              </c:strCache>
            </c:strRef>
          </c:tx>
          <c:spPr>
            <a:solidFill>
              <a:schemeClr val="accent5">
                <a:shade val="50000"/>
                <a:alpha val="88000"/>
              </a:schemeClr>
            </a:solidFill>
            <a:ln>
              <a:solidFill>
                <a:schemeClr val="accent5">
                  <a:shade val="50000"/>
                  <a:lumMod val="50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prstMaterial="flat">
              <a:contourClr>
                <a:schemeClr val="accent5">
                  <a:shade val="50000"/>
                  <a:lumMod val="50000"/>
                </a:schemeClr>
              </a:contourClr>
            </a:sp3d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.48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1-405C-4F4A-B3D3-FBA179C03DC3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.75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2-405C-4F4A-B3D3-FBA179C03DC3}"/>
                </c:ext>
              </c:extLst>
            </c:dLbl>
            <c:dLbl>
              <c:idx val="2"/>
              <c:layout>
                <c:manualLayout>
                  <c:x val="1.1111111111111212E-2"/>
                  <c:y val="-6.4814814814814811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.89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3-405C-4F4A-B3D3-FBA179C03DC3}"/>
                </c:ext>
              </c:extLst>
            </c:dLbl>
            <c:spPr>
              <a:solidFill>
                <a:schemeClr val="accent5">
                  <a:shade val="50000"/>
                  <a:alpha val="30000"/>
                </a:schemeClr>
              </a:solidFill>
              <a:ln>
                <a:solidFill>
                  <a:schemeClr val="lt1">
                    <a:alpha val="50000"/>
                  </a:schemeClr>
                </a:solidFill>
                <a:round/>
              </a:ln>
              <a:effectLst>
                <a:outerShdw blurRad="63500" dist="889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Sheet1!$A$9:$A$11</c:f>
              <c:strCache>
                <c:ptCount val="3"/>
                <c:pt idx="0">
                  <c:v>24 Hours</c:v>
                </c:pt>
                <c:pt idx="1">
                  <c:v>48 Hours</c:v>
                </c:pt>
                <c:pt idx="2">
                  <c:v>72 Hours</c:v>
                </c:pt>
              </c:strCache>
            </c:strRef>
          </c:cat>
          <c:val>
            <c:numRef>
              <c:f>Sheet1!$G$9:$G$11</c:f>
              <c:numCache>
                <c:formatCode>General</c:formatCode>
                <c:ptCount val="3"/>
                <c:pt idx="0">
                  <c:v>0.48282121902935549</c:v>
                </c:pt>
                <c:pt idx="1">
                  <c:v>0.75397830018083178</c:v>
                </c:pt>
                <c:pt idx="2">
                  <c:v>0.89321601763611114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405C-4F4A-B3D3-FBA179C03DC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4"/>
        <c:gapDepth val="53"/>
        <c:shape val="box"/>
        <c:axId val="794002144"/>
        <c:axId val="793997224"/>
        <c:axId val="0"/>
      </c:bar3DChart>
      <c:catAx>
        <c:axId val="794002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3997224"/>
        <c:crosses val="autoZero"/>
        <c:auto val="1"/>
        <c:lblAlgn val="ctr"/>
        <c:lblOffset val="100"/>
        <c:noMultiLvlLbl val="0"/>
      </c:catAx>
      <c:valAx>
        <c:axId val="79399722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794002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lt1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dk1">
        <a:lumMod val="75000"/>
        <a:lumOff val="25000"/>
      </a:schemeClr>
    </a:solidFill>
    <a:ln w="6350" cap="flat" cmpd="sng" algn="ctr">
      <a:solidFill>
        <a:schemeClr val="dk1">
          <a:tint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5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294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/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dk1">
            <a:lumMod val="60000"/>
            <a:lumOff val="40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/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1">
  <cs:axisTitle>
    <cs:lnRef idx="0"/>
    <cs:fillRef idx="0"/>
    <cs:effectRef idx="0"/>
    <cs:fontRef idx="minor">
      <a:schemeClr val="lt1">
        <a:lumMod val="75000"/>
      </a:schemeClr>
    </cs:fontRef>
    <cs:defRPr sz="900" kern="1200"/>
  </cs:axisTitle>
  <cs:categoryAxis>
    <cs:lnRef idx="0"/>
    <cs:fillRef idx="0"/>
    <cs:effectRef idx="0"/>
    <cs:fontRef idx="minor">
      <a:schemeClr val="lt1">
        <a:lumMod val="75000"/>
      </a:schemeClr>
    </cs:fontRef>
    <cs:defRPr sz="900" kern="1200"/>
  </cs:categoryAxis>
  <cs:chartArea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6350" cap="flat" cmpd="sng" algn="ctr">
        <a:solidFill>
          <a:schemeClr val="dk1">
            <a:tint val="75000"/>
          </a:schemeClr>
        </a:solidFill>
        <a:round/>
      </a:ln>
    </cs:spPr>
    <cs:defRPr sz="1000" kern="1200"/>
  </cs:chartArea>
  <cs:dataLabel>
    <cs:lnRef idx="0"/>
    <cs:fillRef idx="0">
      <cs:styleClr val="auto"/>
    </cs:fillRef>
    <cs:effectRef idx="0"/>
    <cs:fontRef idx="minor">
      <a:schemeClr val="lt1"/>
    </cs:fontRef>
    <cs:spPr>
      <a:solidFill>
        <a:schemeClr val="phClr">
          <a:alpha val="30000"/>
        </a:schemeClr>
      </a:solidFill>
      <a:ln>
        <a:solidFill>
          <a:schemeClr val="lt1">
            <a:alpha val="50000"/>
          </a:schemeClr>
        </a:solidFill>
        <a:round/>
      </a:ln>
      <a:effectLst>
        <a:outerShdw blurRad="63500" dist="88900" dir="2700000" algn="tl" rotWithShape="0">
          <a:prstClr val="black">
            <a:alpha val="40000"/>
          </a:prstClr>
        </a:outerShdw>
      </a:effectLst>
    </cs:spPr>
    <cs:defRPr sz="900" b="1" i="0" u="none" strike="noStrike" kern="1200" baseline="0"/>
  </cs:dataLabel>
  <cs:dataLabelCallout>
    <cs:lnRef idx="0"/>
    <cs:fillRef idx="0">
      <cs:styleClr val="auto"/>
    </cs:fillRef>
    <cs:effectRef idx="0"/>
    <cs:fontRef idx="minor">
      <a:schemeClr val="lt1"/>
    </cs:fontRef>
    <cs:spPr>
      <a:solidFill>
        <a:schemeClr val="phClr">
          <a:alpha val="30000"/>
        </a:schemeClr>
      </a:solidFill>
      <a:ln>
        <a:solidFill>
          <a:schemeClr val="lt1">
            <a:alpha val="50000"/>
          </a:schemeClr>
        </a:solidFill>
        <a:round/>
      </a:ln>
      <a:effectLst>
        <a:outerShdw blurRad="63500" dist="88900" dir="2700000" algn="tl" rotWithShape="0">
          <a:prstClr val="black">
            <a:alpha val="40000"/>
          </a:prstClr>
        </a:outerShdw>
      </a:effectLst>
    </cs:spPr>
    <cs:defRPr sz="9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>
          <a:alpha val="88000"/>
        </a:schemeClr>
      </a:solidFill>
      <a:ln>
        <a:solidFill>
          <a:schemeClr val="phClr">
            <a:lumMod val="50000"/>
          </a:schemeClr>
        </a:solidFill>
      </a:ln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>
          <a:alpha val="88000"/>
        </a:schemeClr>
      </a:solidFill>
      <a:ln>
        <a:solidFill>
          <a:schemeClr val="phClr">
            <a:lumMod val="50000"/>
          </a:schemeClr>
        </a:solidFill>
      </a:ln>
      <a:scene3d>
        <a:camera prst="orthographicFront"/>
        <a:lightRig rig="threePt" dir="t"/>
      </a:scene3d>
      <a:sp3d prstMaterial="flat"/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dk1">
            <a:lumMod val="75000"/>
            <a:lumOff val="25000"/>
          </a:schemeClr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dk1">
            <a:lumMod val="50000"/>
            <a:lumOff val="50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7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solidFill>
        <a:schemeClr val="bg2">
          <a:lumMod val="75000"/>
          <a:alpha val="27000"/>
        </a:schemeClr>
      </a:solidFill>
      <a:sp3d/>
    </cs:spPr>
  </cs:floor>
  <cs:gridlineMajor>
    <cs:lnRef idx="0"/>
    <cs:fillRef idx="0"/>
    <cs:effectRef idx="0"/>
    <cs:fontRef idx="minor">
      <a:schemeClr val="tx1"/>
    </cs:fontRef>
    <cs:spPr>
      <a:ln w="9525">
        <a:solidFill>
          <a:schemeClr val="lt1">
            <a:lumMod val="50000"/>
          </a:schemeClr>
        </a:solidFill>
      </a:ln>
    </cs:spPr>
  </cs:gridlineMajor>
  <cs:gridlineMinor>
    <cs:lnRef idx="0"/>
    <cs:fillRef idx="0"/>
    <cs:effectRef idx="0"/>
    <cs:fontRef idx="minor">
      <a:schemeClr val="tx1"/>
    </cs:fontRef>
    <cs:spPr>
      <a:ln w="9525">
        <a:solidFill>
          <a:schemeClr val="lt1">
            <a:lumMod val="40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7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seriesLine>
  <cs:title>
    <cs:lnRef idx="0"/>
    <cs:fillRef idx="0"/>
    <cs:effectRef idx="0"/>
    <cs:fontRef idx="minor">
      <a:schemeClr val="lt1"/>
    </cs:fontRef>
    <cs:defRPr sz="1800" b="0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>
            <a:alpha val="50000"/>
          </a:schemeClr>
        </a:solidFill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85000"/>
        </a:schemeClr>
      </a:solidFill>
      <a:ln w="9525">
        <a:solidFill>
          <a:schemeClr val="dk1">
            <a:lumMod val="50000"/>
          </a:schemeClr>
        </a:solidFill>
        <a:round/>
      </a:ln>
    </cs:spPr>
  </cs:upBar>
  <cs:valueAxis>
    <cs:lnRef idx="0"/>
    <cs:fillRef idx="0"/>
    <cs:effectRef idx="0"/>
    <cs:fontRef idx="minor">
      <a:schemeClr val="lt1">
        <a:lumMod val="7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sp3d/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C86DE0E-BF57-4409-77B3-774D2161A01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1325" cy="4651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698" tIns="46348" rIns="92698" bIns="46348" numCol="1" anchor="t" anchorCtr="0" compatLnSpc="1">
            <a:prstTxWarp prst="textNoShape">
              <a:avLst/>
            </a:prstTxWarp>
          </a:bodyPr>
          <a:lstStyle>
            <a:lvl1pPr defTabSz="927400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C10FCD0F-CB61-88CE-74C7-F45300676962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98900" y="0"/>
            <a:ext cx="2981325" cy="4651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698" tIns="46348" rIns="92698" bIns="46348" numCol="1" anchor="t" anchorCtr="0" compatLnSpc="1">
            <a:prstTxWarp prst="textNoShape">
              <a:avLst/>
            </a:prstTxWarp>
          </a:bodyPr>
          <a:lstStyle>
            <a:lvl1pPr algn="r" defTabSz="927400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6A1F1E6C-B492-DFB3-142E-7FF93FD1B9C5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2981325" cy="4635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698" tIns="46348" rIns="92698" bIns="46348" numCol="1" anchor="b" anchorCtr="0" compatLnSpc="1">
            <a:prstTxWarp prst="textNoShape">
              <a:avLst/>
            </a:prstTxWarp>
          </a:bodyPr>
          <a:lstStyle>
            <a:lvl1pPr defTabSz="927400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A63C2261-00BC-26C0-BC3F-9E4CC86AB1C7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98900" y="8831263"/>
            <a:ext cx="2981325" cy="4635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698" tIns="46348" rIns="92698" bIns="46348" numCol="1" anchor="b" anchorCtr="0" compatLnSpc="1">
            <a:prstTxWarp prst="textNoShape">
              <a:avLst/>
            </a:prstTxWarp>
          </a:bodyPr>
          <a:lstStyle>
            <a:lvl1pPr algn="r" defTabSz="925513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3E4DF353-BB11-4D99-9471-904CE9E2577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B559D3F4-8D70-F6C7-F2C1-380EF02C9EB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19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691" tIns="46344" rIns="92691" bIns="46344" numCol="1" anchor="t" anchorCtr="0" compatLnSpc="1">
            <a:prstTxWarp prst="textNoShape">
              <a:avLst/>
            </a:prstTxWarp>
          </a:bodyPr>
          <a:lstStyle>
            <a:lvl1pPr defTabSz="927400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4AF29F9D-A8B7-ABC0-D2A7-A4F6DA6A159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03663" y="0"/>
            <a:ext cx="2967037" cy="4619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691" tIns="46344" rIns="92691" bIns="46344" numCol="1" anchor="t" anchorCtr="0" compatLnSpc="1">
            <a:prstTxWarp prst="textNoShape">
              <a:avLst/>
            </a:prstTxWarp>
          </a:bodyPr>
          <a:lstStyle>
            <a:lvl1pPr algn="r" defTabSz="927400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820A7F40-B262-5B7F-F2C6-03B1AA83E2E2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85850" y="690563"/>
            <a:ext cx="4700588" cy="35258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1A8DC335-8BC7-71CC-76B1-8E1B6C6D7AA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625" y="4446588"/>
            <a:ext cx="4997450" cy="4140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691" tIns="46344" rIns="92691" bIns="4634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0A0A04E7-0B2B-7E65-0236-8621F9ECE49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16975"/>
            <a:ext cx="2967038" cy="4603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691" tIns="46344" rIns="92691" bIns="46344" numCol="1" anchor="b" anchorCtr="0" compatLnSpc="1">
            <a:prstTxWarp prst="textNoShape">
              <a:avLst/>
            </a:prstTxWarp>
          </a:bodyPr>
          <a:lstStyle>
            <a:lvl1pPr defTabSz="927400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806E63CF-6C8D-6533-BFBA-818F4A66EBA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3663" y="8816975"/>
            <a:ext cx="2967037" cy="4603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691" tIns="46344" rIns="92691" bIns="46344" numCol="1" anchor="b" anchorCtr="0" compatLnSpc="1">
            <a:prstTxWarp prst="textNoShape">
              <a:avLst/>
            </a:prstTxWarp>
          </a:bodyPr>
          <a:lstStyle>
            <a:lvl1pPr algn="r" defTabSz="925513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376BA326-D176-4371-AC9D-70CBBE8435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ＭＳ Ｐゴシック" charset="0"/>
        <a:cs typeface="ＭＳ Ｐゴシック" charset="0"/>
      </a:defRPr>
    </a:lvl1pPr>
    <a:lvl2pPr marL="798513" algn="l" rtl="0" eaLnBrk="0" fontAlgn="base" hangingPunct="0">
      <a:spcBef>
        <a:spcPct val="3000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2pPr>
    <a:lvl3pPr marL="1598613" algn="l" rtl="0" eaLnBrk="0" fontAlgn="base" hangingPunct="0">
      <a:spcBef>
        <a:spcPct val="3000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3pPr>
    <a:lvl4pPr marL="2398713" algn="l" rtl="0" eaLnBrk="0" fontAlgn="base" hangingPunct="0">
      <a:spcBef>
        <a:spcPct val="3000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4pPr>
    <a:lvl5pPr marL="3198813" algn="l" rtl="0" eaLnBrk="0" fontAlgn="base" hangingPunct="0">
      <a:spcBef>
        <a:spcPct val="3000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5pPr>
    <a:lvl6pPr marL="4000101" algn="l" defTabSz="1600041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4800121" algn="l" defTabSz="1600041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5600140" algn="l" defTabSz="1600041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6400160" algn="l" defTabSz="1600041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FCB04C89-B85D-A171-19BF-A6ADB98AC5E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5513">
              <a:spcBef>
                <a:spcPct val="30000"/>
              </a:spcBef>
              <a:defRPr sz="21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630238" indent="-241300" defTabSz="925513">
              <a:spcBef>
                <a:spcPct val="30000"/>
              </a:spcBef>
              <a:defRPr sz="21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969963" indent="-193675" defTabSz="925513">
              <a:spcBef>
                <a:spcPct val="30000"/>
              </a:spcBef>
              <a:defRPr sz="21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357313" indent="-193675" defTabSz="925513">
              <a:spcBef>
                <a:spcPct val="30000"/>
              </a:spcBef>
              <a:defRPr sz="21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1746250" indent="-193675" defTabSz="925513">
              <a:spcBef>
                <a:spcPct val="30000"/>
              </a:spcBef>
              <a:defRPr sz="21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203450" indent="-193675" defTabSz="925513" eaLnBrk="0" fontAlgn="base" hangingPunct="0">
              <a:spcBef>
                <a:spcPct val="3000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660650" indent="-193675" defTabSz="925513" eaLnBrk="0" fontAlgn="base" hangingPunct="0">
              <a:spcBef>
                <a:spcPct val="3000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117850" indent="-193675" defTabSz="925513" eaLnBrk="0" fontAlgn="base" hangingPunct="0">
              <a:spcBef>
                <a:spcPct val="3000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575050" indent="-193675" defTabSz="925513" eaLnBrk="0" fontAlgn="base" hangingPunct="0">
              <a:spcBef>
                <a:spcPct val="3000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11850A8-4D05-43A7-9815-37A348146D5F}" type="slidenum">
              <a:rPr lang="en-US" altLang="en-US" sz="1200" smtClean="0"/>
              <a:pPr>
                <a:spcBef>
                  <a:spcPct val="0"/>
                </a:spcBef>
              </a:pPr>
              <a:t>1</a:t>
            </a:fld>
            <a:endParaRPr lang="en-US" altLang="en-US" sz="1200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FC70E5C2-0816-9773-BA85-8F14B3B46D4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654E50CD-98D7-0615-1B4C-52EE75DDFD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840" y="10226681"/>
            <a:ext cx="37307520" cy="70548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680" y="18653131"/>
            <a:ext cx="30723840" cy="84137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731520" indent="0" algn="ctr">
              <a:buNone/>
              <a:defRPr/>
            </a:lvl2pPr>
            <a:lvl3pPr marL="1463040" indent="0" algn="ctr">
              <a:buNone/>
              <a:defRPr/>
            </a:lvl3pPr>
            <a:lvl4pPr marL="2194560" indent="0" algn="ctr">
              <a:buNone/>
              <a:defRPr/>
            </a:lvl4pPr>
            <a:lvl5pPr marL="2926080" indent="0" algn="ctr">
              <a:buNone/>
              <a:defRPr/>
            </a:lvl5pPr>
            <a:lvl6pPr marL="3657600" indent="0" algn="ctr">
              <a:buNone/>
              <a:defRPr/>
            </a:lvl6pPr>
            <a:lvl7pPr marL="4389120" indent="0" algn="ctr">
              <a:buNone/>
              <a:defRPr/>
            </a:lvl7pPr>
            <a:lvl8pPr marL="5120640" indent="0" algn="ctr">
              <a:buNone/>
              <a:defRPr/>
            </a:lvl8pPr>
            <a:lvl9pPr marL="585216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62115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1317626"/>
            <a:ext cx="39502080" cy="5486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94560" y="7680326"/>
            <a:ext cx="39502080" cy="2172652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58482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1" y="21151850"/>
            <a:ext cx="37307520" cy="6540500"/>
          </a:xfrm>
          <a:prstGeom prst="rect">
            <a:avLst/>
          </a:prstGeom>
        </p:spPr>
        <p:txBody>
          <a:bodyPr anchor="t"/>
          <a:lstStyle>
            <a:lvl1pPr algn="l">
              <a:defRPr sz="64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1" y="13950950"/>
            <a:ext cx="37307520" cy="72009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/>
            </a:lvl1pPr>
            <a:lvl2pPr marL="731520" indent="0">
              <a:buNone/>
              <a:defRPr sz="2880"/>
            </a:lvl2pPr>
            <a:lvl3pPr marL="1463040" indent="0">
              <a:buNone/>
              <a:defRPr sz="2560"/>
            </a:lvl3pPr>
            <a:lvl4pPr marL="2194560" indent="0">
              <a:buNone/>
              <a:defRPr sz="2240"/>
            </a:lvl4pPr>
            <a:lvl5pPr marL="2926080" indent="0">
              <a:buNone/>
              <a:defRPr sz="2240"/>
            </a:lvl5pPr>
            <a:lvl6pPr marL="3657600" indent="0">
              <a:buNone/>
              <a:defRPr sz="2240"/>
            </a:lvl6pPr>
            <a:lvl7pPr marL="4389120" indent="0">
              <a:buNone/>
              <a:defRPr sz="2240"/>
            </a:lvl7pPr>
            <a:lvl8pPr marL="5120640" indent="0">
              <a:buNone/>
              <a:defRPr sz="2240"/>
            </a:lvl8pPr>
            <a:lvl9pPr marL="5852160" indent="0">
              <a:buNone/>
              <a:defRPr sz="224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7539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1317626"/>
            <a:ext cx="39502080" cy="5486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94560" y="7680326"/>
            <a:ext cx="19629120" cy="21726524"/>
          </a:xfrm>
          <a:prstGeom prst="rect">
            <a:avLst/>
          </a:prstGeom>
        </p:spPr>
        <p:txBody>
          <a:bodyPr/>
          <a:lstStyle>
            <a:lvl1pPr>
              <a:defRPr sz="4480"/>
            </a:lvl1pPr>
            <a:lvl2pPr>
              <a:defRPr sz="3840"/>
            </a:lvl2pPr>
            <a:lvl3pPr>
              <a:defRPr sz="3200"/>
            </a:lvl3pPr>
            <a:lvl4pPr>
              <a:defRPr sz="2880"/>
            </a:lvl4pPr>
            <a:lvl5pPr>
              <a:defRPr sz="2880"/>
            </a:lvl5pPr>
            <a:lvl6pPr>
              <a:defRPr sz="2880"/>
            </a:lvl6pPr>
            <a:lvl7pPr>
              <a:defRPr sz="2880"/>
            </a:lvl7pPr>
            <a:lvl8pPr>
              <a:defRPr sz="2880"/>
            </a:lvl8pPr>
            <a:lvl9pPr>
              <a:defRPr sz="288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67520" y="7680326"/>
            <a:ext cx="19629120" cy="21726524"/>
          </a:xfrm>
          <a:prstGeom prst="rect">
            <a:avLst/>
          </a:prstGeom>
        </p:spPr>
        <p:txBody>
          <a:bodyPr/>
          <a:lstStyle>
            <a:lvl1pPr>
              <a:defRPr sz="4480"/>
            </a:lvl1pPr>
            <a:lvl2pPr>
              <a:defRPr sz="3840"/>
            </a:lvl2pPr>
            <a:lvl3pPr>
              <a:defRPr sz="3200"/>
            </a:lvl3pPr>
            <a:lvl4pPr>
              <a:defRPr sz="2880"/>
            </a:lvl4pPr>
            <a:lvl5pPr>
              <a:defRPr sz="2880"/>
            </a:lvl5pPr>
            <a:lvl6pPr>
              <a:defRPr sz="2880"/>
            </a:lvl6pPr>
            <a:lvl7pPr>
              <a:defRPr sz="2880"/>
            </a:lvl7pPr>
            <a:lvl8pPr>
              <a:defRPr sz="2880"/>
            </a:lvl8pPr>
            <a:lvl9pPr>
              <a:defRPr sz="288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52460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1317626"/>
            <a:ext cx="39502080" cy="5486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6" y="7369176"/>
            <a:ext cx="19392901" cy="307022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840" b="1"/>
            </a:lvl1pPr>
            <a:lvl2pPr marL="731520" indent="0">
              <a:buNone/>
              <a:defRPr sz="3200" b="1"/>
            </a:lvl2pPr>
            <a:lvl3pPr marL="1463040" indent="0">
              <a:buNone/>
              <a:defRPr sz="2880" b="1"/>
            </a:lvl3pPr>
            <a:lvl4pPr marL="2194560" indent="0">
              <a:buNone/>
              <a:defRPr sz="2560" b="1"/>
            </a:lvl4pPr>
            <a:lvl5pPr marL="2926080" indent="0">
              <a:buNone/>
              <a:defRPr sz="2560" b="1"/>
            </a:lvl5pPr>
            <a:lvl6pPr marL="3657600" indent="0">
              <a:buNone/>
              <a:defRPr sz="2560" b="1"/>
            </a:lvl6pPr>
            <a:lvl7pPr marL="4389120" indent="0">
              <a:buNone/>
              <a:defRPr sz="2560" b="1"/>
            </a:lvl7pPr>
            <a:lvl8pPr marL="5120640" indent="0">
              <a:buNone/>
              <a:defRPr sz="2560" b="1"/>
            </a:lvl8pPr>
            <a:lvl9pPr marL="5852160" indent="0">
              <a:buNone/>
              <a:defRPr sz="25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4566" y="10439407"/>
            <a:ext cx="19392901" cy="18967450"/>
          </a:xfrm>
          <a:prstGeom prst="rect">
            <a:avLst/>
          </a:prstGeom>
        </p:spPr>
        <p:txBody>
          <a:bodyPr/>
          <a:lstStyle>
            <a:lvl1pPr>
              <a:defRPr sz="3840"/>
            </a:lvl1pPr>
            <a:lvl2pPr>
              <a:defRPr sz="3200"/>
            </a:lvl2pPr>
            <a:lvl3pPr>
              <a:defRPr sz="2880"/>
            </a:lvl3pPr>
            <a:lvl4pPr>
              <a:defRPr sz="2560"/>
            </a:lvl4pPr>
            <a:lvl5pPr>
              <a:defRPr sz="2560"/>
            </a:lvl5pPr>
            <a:lvl6pPr>
              <a:defRPr sz="2560"/>
            </a:lvl6pPr>
            <a:lvl7pPr>
              <a:defRPr sz="2560"/>
            </a:lvl7pPr>
            <a:lvl8pPr>
              <a:defRPr sz="2560"/>
            </a:lvl8pPr>
            <a:lvl9pPr>
              <a:defRPr sz="256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6126" y="7369176"/>
            <a:ext cx="19400520" cy="307022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840" b="1"/>
            </a:lvl1pPr>
            <a:lvl2pPr marL="731520" indent="0">
              <a:buNone/>
              <a:defRPr sz="3200" b="1"/>
            </a:lvl2pPr>
            <a:lvl3pPr marL="1463040" indent="0">
              <a:buNone/>
              <a:defRPr sz="2880" b="1"/>
            </a:lvl3pPr>
            <a:lvl4pPr marL="2194560" indent="0">
              <a:buNone/>
              <a:defRPr sz="2560" b="1"/>
            </a:lvl4pPr>
            <a:lvl5pPr marL="2926080" indent="0">
              <a:buNone/>
              <a:defRPr sz="2560" b="1"/>
            </a:lvl5pPr>
            <a:lvl6pPr marL="3657600" indent="0">
              <a:buNone/>
              <a:defRPr sz="2560" b="1"/>
            </a:lvl6pPr>
            <a:lvl7pPr marL="4389120" indent="0">
              <a:buNone/>
              <a:defRPr sz="2560" b="1"/>
            </a:lvl7pPr>
            <a:lvl8pPr marL="5120640" indent="0">
              <a:buNone/>
              <a:defRPr sz="2560" b="1"/>
            </a:lvl8pPr>
            <a:lvl9pPr marL="5852160" indent="0">
              <a:buNone/>
              <a:defRPr sz="25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6126" y="10439407"/>
            <a:ext cx="19400520" cy="18967450"/>
          </a:xfrm>
          <a:prstGeom prst="rect">
            <a:avLst/>
          </a:prstGeom>
        </p:spPr>
        <p:txBody>
          <a:bodyPr/>
          <a:lstStyle>
            <a:lvl1pPr>
              <a:defRPr sz="3840"/>
            </a:lvl1pPr>
            <a:lvl2pPr>
              <a:defRPr sz="3200"/>
            </a:lvl2pPr>
            <a:lvl3pPr>
              <a:defRPr sz="2880"/>
            </a:lvl3pPr>
            <a:lvl4pPr>
              <a:defRPr sz="2560"/>
            </a:lvl4pPr>
            <a:lvl5pPr>
              <a:defRPr sz="2560"/>
            </a:lvl5pPr>
            <a:lvl6pPr>
              <a:defRPr sz="2560"/>
            </a:lvl6pPr>
            <a:lvl7pPr>
              <a:defRPr sz="2560"/>
            </a:lvl7pPr>
            <a:lvl8pPr>
              <a:defRPr sz="2560"/>
            </a:lvl8pPr>
            <a:lvl9pPr>
              <a:defRPr sz="256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942529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1317626"/>
            <a:ext cx="39502080" cy="5486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64704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9023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1311283"/>
            <a:ext cx="14439901" cy="5578474"/>
          </a:xfrm>
          <a:prstGeom prst="rect">
            <a:avLst/>
          </a:prstGeo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0240" y="1311283"/>
            <a:ext cx="24536400" cy="28095574"/>
          </a:xfrm>
          <a:prstGeom prst="rect">
            <a:avLst/>
          </a:prstGeom>
        </p:spPr>
        <p:txBody>
          <a:bodyPr/>
          <a:lstStyle>
            <a:lvl1pPr>
              <a:defRPr sz="5120"/>
            </a:lvl1pPr>
            <a:lvl2pPr>
              <a:defRPr sz="4480"/>
            </a:lvl2pPr>
            <a:lvl3pPr>
              <a:defRPr sz="384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0" y="6889750"/>
            <a:ext cx="14439901" cy="22517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40"/>
            </a:lvl1pPr>
            <a:lvl2pPr marL="731520" indent="0">
              <a:buNone/>
              <a:defRPr sz="1920"/>
            </a:lvl2pPr>
            <a:lvl3pPr marL="1463040" indent="0">
              <a:buNone/>
              <a:defRPr sz="1600"/>
            </a:lvl3pPr>
            <a:lvl4pPr marL="2194560" indent="0">
              <a:buNone/>
              <a:defRPr sz="1440"/>
            </a:lvl4pPr>
            <a:lvl5pPr marL="2926080" indent="0">
              <a:buNone/>
              <a:defRPr sz="1440"/>
            </a:lvl5pPr>
            <a:lvl6pPr marL="3657600" indent="0">
              <a:buNone/>
              <a:defRPr sz="1440"/>
            </a:lvl6pPr>
            <a:lvl7pPr marL="4389120" indent="0">
              <a:buNone/>
              <a:defRPr sz="1440"/>
            </a:lvl7pPr>
            <a:lvl8pPr marL="5120640" indent="0">
              <a:buNone/>
              <a:defRPr sz="1440"/>
            </a:lvl8pPr>
            <a:lvl9pPr marL="5852160" indent="0">
              <a:buNone/>
              <a:defRPr sz="144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58476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2981" y="23044150"/>
            <a:ext cx="26334720" cy="2717800"/>
          </a:xfrm>
          <a:prstGeom prst="rect">
            <a:avLst/>
          </a:prstGeo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2981" y="2940050"/>
            <a:ext cx="26334720" cy="197516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120"/>
            </a:lvl1pPr>
            <a:lvl2pPr marL="731520" indent="0">
              <a:buNone/>
              <a:defRPr sz="4480"/>
            </a:lvl2pPr>
            <a:lvl3pPr marL="1463040" indent="0">
              <a:buNone/>
              <a:defRPr sz="3840"/>
            </a:lvl3pPr>
            <a:lvl4pPr marL="2194560" indent="0">
              <a:buNone/>
              <a:defRPr sz="3200"/>
            </a:lvl4pPr>
            <a:lvl5pPr marL="2926080" indent="0">
              <a:buNone/>
              <a:defRPr sz="3200"/>
            </a:lvl5pPr>
            <a:lvl6pPr marL="3657600" indent="0">
              <a:buNone/>
              <a:defRPr sz="3200"/>
            </a:lvl6pPr>
            <a:lvl7pPr marL="4389120" indent="0">
              <a:buNone/>
              <a:defRPr sz="3200"/>
            </a:lvl7pPr>
            <a:lvl8pPr marL="5120640" indent="0">
              <a:buNone/>
              <a:defRPr sz="3200"/>
            </a:lvl8pPr>
            <a:lvl9pPr marL="5852160" indent="0">
              <a:buNone/>
              <a:defRPr sz="32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2981" y="25761950"/>
            <a:ext cx="26334720" cy="38639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40"/>
            </a:lvl1pPr>
            <a:lvl2pPr marL="731520" indent="0">
              <a:buNone/>
              <a:defRPr sz="1920"/>
            </a:lvl2pPr>
            <a:lvl3pPr marL="1463040" indent="0">
              <a:buNone/>
              <a:defRPr sz="1600"/>
            </a:lvl3pPr>
            <a:lvl4pPr marL="2194560" indent="0">
              <a:buNone/>
              <a:defRPr sz="1440"/>
            </a:lvl4pPr>
            <a:lvl5pPr marL="2926080" indent="0">
              <a:buNone/>
              <a:defRPr sz="1440"/>
            </a:lvl5pPr>
            <a:lvl6pPr marL="3657600" indent="0">
              <a:buNone/>
              <a:defRPr sz="1440"/>
            </a:lvl6pPr>
            <a:lvl7pPr marL="4389120" indent="0">
              <a:buNone/>
              <a:defRPr sz="1440"/>
            </a:lvl7pPr>
            <a:lvl8pPr marL="5120640" indent="0">
              <a:buNone/>
              <a:defRPr sz="1440"/>
            </a:lvl8pPr>
            <a:lvl9pPr marL="5852160" indent="0">
              <a:buNone/>
              <a:defRPr sz="144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64220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1317626"/>
            <a:ext cx="39502080" cy="5486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94560" y="7680326"/>
            <a:ext cx="39502080" cy="2172652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8349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821120" y="1317626"/>
            <a:ext cx="9875520" cy="28089224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94560" y="1317626"/>
            <a:ext cx="29382720" cy="2808922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22519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mp logo">
            <a:extLst>
              <a:ext uri="{FF2B5EF4-FFF2-40B4-BE49-F238E27FC236}">
                <a16:creationId xmlns:a16="http://schemas.microsoft.com/office/drawing/2014/main" id="{B837CA34-C292-8DDE-57B7-AD9ADEE00E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438" y="31226125"/>
            <a:ext cx="2713037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8">
            <a:extLst>
              <a:ext uri="{FF2B5EF4-FFF2-40B4-BE49-F238E27FC236}">
                <a16:creationId xmlns:a16="http://schemas.microsoft.com/office/drawing/2014/main" id="{085FE0F8-7700-A246-3E35-2BC0F5334D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3675" y="30784800"/>
            <a:ext cx="1014413" cy="344488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146269" tIns="73134" rIns="146269" bIns="73134">
            <a:spAutoFit/>
          </a:bodyPr>
          <a:lstStyle/>
          <a:p>
            <a:pPr>
              <a:defRPr/>
            </a:pPr>
            <a:r>
              <a:rPr lang="en-US" sz="1280">
                <a:solidFill>
                  <a:srgbClr val="2B0E72"/>
                </a:solidFill>
                <a:latin typeface="Arial" charset="0"/>
                <a:ea typeface="ＭＳ Ｐゴシック" charset="0"/>
              </a:rPr>
              <a:t>printed by</a:t>
            </a:r>
            <a:endParaRPr lang="en-US" sz="6080">
              <a:solidFill>
                <a:srgbClr val="003399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028" name="Rectangle 9">
            <a:extLst>
              <a:ext uri="{FF2B5EF4-FFF2-40B4-BE49-F238E27FC236}">
                <a16:creationId xmlns:a16="http://schemas.microsoft.com/office/drawing/2014/main" id="{DF728317-F7CE-6D96-8BA2-08245519C2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4075" y="31699200"/>
            <a:ext cx="2052638" cy="344488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146269" tIns="73134" rIns="146269" bIns="73134">
            <a:spAutoFit/>
          </a:bodyPr>
          <a:lstStyle/>
          <a:p>
            <a:pPr>
              <a:defRPr/>
            </a:pPr>
            <a:r>
              <a:rPr lang="en-US" sz="1280">
                <a:solidFill>
                  <a:srgbClr val="2B0E72"/>
                </a:solidFill>
                <a:latin typeface="Arial" charset="0"/>
                <a:ea typeface="ＭＳ Ｐゴシック" charset="0"/>
              </a:rPr>
              <a:t>www.postersession.com</a:t>
            </a:r>
            <a:endParaRPr lang="en-US" sz="6080">
              <a:solidFill>
                <a:srgbClr val="003399"/>
              </a:solidFill>
              <a:latin typeface="Arial" charset="0"/>
              <a:ea typeface="ＭＳ Ｐゴシック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692525" rtl="0" eaLnBrk="0" fontAlgn="base" hangingPunct="0">
        <a:spcBef>
          <a:spcPct val="0"/>
        </a:spcBef>
        <a:spcAft>
          <a:spcPct val="0"/>
        </a:spcAft>
        <a:defRPr sz="176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defTabSz="3692525" rtl="0" eaLnBrk="0" fontAlgn="base" hangingPunct="0">
        <a:spcBef>
          <a:spcPct val="0"/>
        </a:spcBef>
        <a:spcAft>
          <a:spcPct val="0"/>
        </a:spcAft>
        <a:defRPr sz="176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2pPr>
      <a:lvl3pPr algn="ctr" defTabSz="3692525" rtl="0" eaLnBrk="0" fontAlgn="base" hangingPunct="0">
        <a:spcBef>
          <a:spcPct val="0"/>
        </a:spcBef>
        <a:spcAft>
          <a:spcPct val="0"/>
        </a:spcAft>
        <a:defRPr sz="176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3pPr>
      <a:lvl4pPr algn="ctr" defTabSz="3692525" rtl="0" eaLnBrk="0" fontAlgn="base" hangingPunct="0">
        <a:spcBef>
          <a:spcPct val="0"/>
        </a:spcBef>
        <a:spcAft>
          <a:spcPct val="0"/>
        </a:spcAft>
        <a:defRPr sz="176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4pPr>
      <a:lvl5pPr algn="ctr" defTabSz="3692525" rtl="0" eaLnBrk="0" fontAlgn="base" hangingPunct="0">
        <a:spcBef>
          <a:spcPct val="0"/>
        </a:spcBef>
        <a:spcAft>
          <a:spcPct val="0"/>
        </a:spcAft>
        <a:defRPr sz="176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5pPr>
      <a:lvl6pPr marL="731520" algn="ctr" defTabSz="3693160" rtl="0" eaLnBrk="0" fontAlgn="base" hangingPunct="0">
        <a:spcBef>
          <a:spcPct val="0"/>
        </a:spcBef>
        <a:spcAft>
          <a:spcPct val="0"/>
        </a:spcAft>
        <a:defRPr sz="17600">
          <a:solidFill>
            <a:schemeClr val="tx2"/>
          </a:solidFill>
          <a:latin typeface="Times New Roman" pitchFamily="18" charset="0"/>
        </a:defRPr>
      </a:lvl6pPr>
      <a:lvl7pPr marL="1463040" algn="ctr" defTabSz="3693160" rtl="0" eaLnBrk="0" fontAlgn="base" hangingPunct="0">
        <a:spcBef>
          <a:spcPct val="0"/>
        </a:spcBef>
        <a:spcAft>
          <a:spcPct val="0"/>
        </a:spcAft>
        <a:defRPr sz="17600">
          <a:solidFill>
            <a:schemeClr val="tx2"/>
          </a:solidFill>
          <a:latin typeface="Times New Roman" pitchFamily="18" charset="0"/>
        </a:defRPr>
      </a:lvl7pPr>
      <a:lvl8pPr marL="2194560" algn="ctr" defTabSz="3693160" rtl="0" eaLnBrk="0" fontAlgn="base" hangingPunct="0">
        <a:spcBef>
          <a:spcPct val="0"/>
        </a:spcBef>
        <a:spcAft>
          <a:spcPct val="0"/>
        </a:spcAft>
        <a:defRPr sz="17600">
          <a:solidFill>
            <a:schemeClr val="tx2"/>
          </a:solidFill>
          <a:latin typeface="Times New Roman" pitchFamily="18" charset="0"/>
        </a:defRPr>
      </a:lvl8pPr>
      <a:lvl9pPr marL="2926080" algn="ctr" defTabSz="3693160" rtl="0" eaLnBrk="0" fontAlgn="base" hangingPunct="0">
        <a:spcBef>
          <a:spcPct val="0"/>
        </a:spcBef>
        <a:spcAft>
          <a:spcPct val="0"/>
        </a:spcAft>
        <a:defRPr sz="17600">
          <a:solidFill>
            <a:schemeClr val="tx2"/>
          </a:solidFill>
          <a:latin typeface="Times New Roman" pitchFamily="18" charset="0"/>
        </a:defRPr>
      </a:lvl9pPr>
    </p:titleStyle>
    <p:bodyStyle>
      <a:lvl1pPr marL="1377950" indent="-1377950" algn="l" defTabSz="3692525" rtl="0" eaLnBrk="0" fontAlgn="base" hangingPunct="0">
        <a:spcBef>
          <a:spcPct val="20000"/>
        </a:spcBef>
        <a:spcAft>
          <a:spcPct val="0"/>
        </a:spcAft>
        <a:buChar char="•"/>
        <a:defRPr sz="128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2994025" indent="-1147763" algn="l" defTabSz="3692525" rtl="0" eaLnBrk="0" fontAlgn="base" hangingPunct="0">
        <a:spcBef>
          <a:spcPct val="20000"/>
        </a:spcBef>
        <a:spcAft>
          <a:spcPct val="0"/>
        </a:spcAft>
        <a:buChar char="–"/>
        <a:defRPr sz="11300">
          <a:solidFill>
            <a:schemeClr val="tx1"/>
          </a:solidFill>
          <a:latin typeface="+mn-lt"/>
          <a:ea typeface="ＭＳ Ｐゴシック" charset="0"/>
        </a:defRPr>
      </a:lvl2pPr>
      <a:lvl3pPr marL="4611688" indent="-919163" algn="l" defTabSz="3692525" rtl="0" eaLnBrk="0" fontAlgn="base" hangingPunct="0">
        <a:spcBef>
          <a:spcPct val="20000"/>
        </a:spcBef>
        <a:spcAft>
          <a:spcPct val="0"/>
        </a:spcAft>
        <a:buChar char="•"/>
        <a:defRPr sz="9600">
          <a:solidFill>
            <a:schemeClr val="tx1"/>
          </a:solidFill>
          <a:latin typeface="+mn-lt"/>
          <a:ea typeface="ＭＳ Ｐゴシック" charset="0"/>
        </a:defRPr>
      </a:lvl3pPr>
      <a:lvl4pPr marL="6457950" indent="-927100" algn="l" defTabSz="3692525" rtl="0" eaLnBrk="0" fontAlgn="base" hangingPunct="0">
        <a:spcBef>
          <a:spcPct val="20000"/>
        </a:spcBef>
        <a:spcAft>
          <a:spcPct val="0"/>
        </a:spcAft>
        <a:buChar char="–"/>
        <a:defRPr sz="7800">
          <a:solidFill>
            <a:schemeClr val="tx1"/>
          </a:solidFill>
          <a:latin typeface="+mn-lt"/>
          <a:ea typeface="ＭＳ Ｐゴシック" charset="0"/>
        </a:defRPr>
      </a:lvl4pPr>
      <a:lvl5pPr marL="8302625" indent="-919163" algn="l" defTabSz="3692525" rtl="0" eaLnBrk="0" fontAlgn="base" hangingPunct="0">
        <a:spcBef>
          <a:spcPct val="20000"/>
        </a:spcBef>
        <a:spcAft>
          <a:spcPct val="0"/>
        </a:spcAft>
        <a:buChar char="»"/>
        <a:defRPr sz="7800">
          <a:solidFill>
            <a:schemeClr val="tx1"/>
          </a:solidFill>
          <a:latin typeface="+mn-lt"/>
          <a:ea typeface="ＭＳ Ｐゴシック" charset="0"/>
        </a:defRPr>
      </a:lvl5pPr>
      <a:lvl6pPr marL="9034781" indent="-919480" algn="l" defTabSz="3693160" rtl="0" eaLnBrk="0" fontAlgn="base" hangingPunct="0">
        <a:spcBef>
          <a:spcPct val="20000"/>
        </a:spcBef>
        <a:spcAft>
          <a:spcPct val="0"/>
        </a:spcAft>
        <a:buChar char="»"/>
        <a:defRPr sz="7840">
          <a:solidFill>
            <a:schemeClr val="tx1"/>
          </a:solidFill>
          <a:latin typeface="+mn-lt"/>
        </a:defRPr>
      </a:lvl6pPr>
      <a:lvl7pPr marL="9766301" indent="-919480" algn="l" defTabSz="3693160" rtl="0" eaLnBrk="0" fontAlgn="base" hangingPunct="0">
        <a:spcBef>
          <a:spcPct val="20000"/>
        </a:spcBef>
        <a:spcAft>
          <a:spcPct val="0"/>
        </a:spcAft>
        <a:buChar char="»"/>
        <a:defRPr sz="7840">
          <a:solidFill>
            <a:schemeClr val="tx1"/>
          </a:solidFill>
          <a:latin typeface="+mn-lt"/>
        </a:defRPr>
      </a:lvl7pPr>
      <a:lvl8pPr marL="10497821" indent="-919480" algn="l" defTabSz="3693160" rtl="0" eaLnBrk="0" fontAlgn="base" hangingPunct="0">
        <a:spcBef>
          <a:spcPct val="20000"/>
        </a:spcBef>
        <a:spcAft>
          <a:spcPct val="0"/>
        </a:spcAft>
        <a:buChar char="»"/>
        <a:defRPr sz="7840">
          <a:solidFill>
            <a:schemeClr val="tx1"/>
          </a:solidFill>
          <a:latin typeface="+mn-lt"/>
        </a:defRPr>
      </a:lvl8pPr>
      <a:lvl9pPr marL="11229341" indent="-919480" algn="l" defTabSz="3693160" rtl="0" eaLnBrk="0" fontAlgn="base" hangingPunct="0">
        <a:spcBef>
          <a:spcPct val="20000"/>
        </a:spcBef>
        <a:spcAft>
          <a:spcPct val="0"/>
        </a:spcAft>
        <a:buChar char="»"/>
        <a:defRPr sz="784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463040" rtl="0" eaLnBrk="1" latinLnBrk="0" hangingPunct="1">
        <a:defRPr sz="288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algn="l" defTabSz="1463040" rtl="0" eaLnBrk="1" latinLnBrk="0" hangingPunct="1">
        <a:defRPr sz="2880" kern="1200">
          <a:solidFill>
            <a:schemeClr val="tx1"/>
          </a:solidFill>
          <a:latin typeface="+mn-lt"/>
          <a:ea typeface="+mn-ea"/>
          <a:cs typeface="+mn-cs"/>
        </a:defRPr>
      </a:lvl2pPr>
      <a:lvl3pPr marL="1463040" algn="l" defTabSz="1463040" rtl="0" eaLnBrk="1" latinLnBrk="0" hangingPunct="1">
        <a:defRPr sz="2880" kern="1200">
          <a:solidFill>
            <a:schemeClr val="tx1"/>
          </a:solidFill>
          <a:latin typeface="+mn-lt"/>
          <a:ea typeface="+mn-ea"/>
          <a:cs typeface="+mn-cs"/>
        </a:defRPr>
      </a:lvl3pPr>
      <a:lvl4pPr marL="2194560" algn="l" defTabSz="1463040" rtl="0" eaLnBrk="1" latinLnBrk="0" hangingPunct="1">
        <a:defRPr sz="2880" kern="1200">
          <a:solidFill>
            <a:schemeClr val="tx1"/>
          </a:solidFill>
          <a:latin typeface="+mn-lt"/>
          <a:ea typeface="+mn-ea"/>
          <a:cs typeface="+mn-cs"/>
        </a:defRPr>
      </a:lvl4pPr>
      <a:lvl5pPr marL="2926080" algn="l" defTabSz="1463040" rtl="0" eaLnBrk="1" latinLnBrk="0" hangingPunct="1">
        <a:defRPr sz="2880" kern="1200">
          <a:solidFill>
            <a:schemeClr val="tx1"/>
          </a:solidFill>
          <a:latin typeface="+mn-lt"/>
          <a:ea typeface="+mn-ea"/>
          <a:cs typeface="+mn-cs"/>
        </a:defRPr>
      </a:lvl5pPr>
      <a:lvl6pPr marL="3657600" algn="l" defTabSz="1463040" rtl="0" eaLnBrk="1" latinLnBrk="0" hangingPunct="1">
        <a:defRPr sz="2880" kern="1200">
          <a:solidFill>
            <a:schemeClr val="tx1"/>
          </a:solidFill>
          <a:latin typeface="+mn-lt"/>
          <a:ea typeface="+mn-ea"/>
          <a:cs typeface="+mn-cs"/>
        </a:defRPr>
      </a:lvl6pPr>
      <a:lvl7pPr marL="4389120" algn="l" defTabSz="1463040" rtl="0" eaLnBrk="1" latinLnBrk="0" hangingPunct="1">
        <a:defRPr sz="2880" kern="1200">
          <a:solidFill>
            <a:schemeClr val="tx1"/>
          </a:solidFill>
          <a:latin typeface="+mn-lt"/>
          <a:ea typeface="+mn-ea"/>
          <a:cs typeface="+mn-cs"/>
        </a:defRPr>
      </a:lvl7pPr>
      <a:lvl8pPr marL="5120640" algn="l" defTabSz="1463040" rtl="0" eaLnBrk="1" latinLnBrk="0" hangingPunct="1">
        <a:defRPr sz="2880" kern="1200">
          <a:solidFill>
            <a:schemeClr val="tx1"/>
          </a:solidFill>
          <a:latin typeface="+mn-lt"/>
          <a:ea typeface="+mn-ea"/>
          <a:cs typeface="+mn-cs"/>
        </a:defRPr>
      </a:lvl8pPr>
      <a:lvl9pPr marL="5852160" algn="l" defTabSz="1463040" rtl="0" eaLnBrk="1" latinLnBrk="0" hangingPunct="1">
        <a:defRPr sz="28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5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6" Type="http://schemas.openxmlformats.org/officeDocument/2006/relationships/chart" Target="../charts/chart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3.pn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868">
            <a:extLst>
              <a:ext uri="{FF2B5EF4-FFF2-40B4-BE49-F238E27FC236}">
                <a16:creationId xmlns:a16="http://schemas.microsoft.com/office/drawing/2014/main" id="{0CE6F429-B7EE-1431-B7FD-34620FE396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94363" y="13782675"/>
            <a:ext cx="12431712" cy="771525"/>
          </a:xfrm>
          <a:prstGeom prst="roundRect">
            <a:avLst>
              <a:gd name="adj" fmla="val 16667"/>
            </a:avLst>
          </a:prstGeom>
          <a:solidFill>
            <a:srgbClr val="8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46269" tIns="73134" rIns="146269" bIns="73134"/>
          <a:lstStyle>
            <a:lvl1pPr>
              <a:defRPr sz="3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3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3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3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3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4000" b="1">
                <a:solidFill>
                  <a:schemeClr val="bg1"/>
                </a:solidFill>
              </a:rPr>
              <a:t>Summary + Future Directions</a:t>
            </a:r>
          </a:p>
        </p:txBody>
      </p:sp>
      <p:sp>
        <p:nvSpPr>
          <p:cNvPr id="4100" name="Text Box 280">
            <a:extLst>
              <a:ext uri="{FF2B5EF4-FFF2-40B4-BE49-F238E27FC236}">
                <a16:creationId xmlns:a16="http://schemas.microsoft.com/office/drawing/2014/main" id="{A3B69AB8-EE1D-2CE7-7B01-16EF88D44A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00" y="5327650"/>
            <a:ext cx="12431713" cy="771525"/>
          </a:xfrm>
          <a:prstGeom prst="roundRect">
            <a:avLst>
              <a:gd name="adj" fmla="val 16667"/>
            </a:avLst>
          </a:prstGeom>
          <a:solidFill>
            <a:srgbClr val="8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46269" tIns="73134" rIns="146269" bIns="73134"/>
          <a:lstStyle>
            <a:lvl1pPr>
              <a:defRPr sz="3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3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3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3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3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4000" b="1">
                <a:solidFill>
                  <a:schemeClr val="bg1"/>
                </a:solidFill>
              </a:rPr>
              <a:t>ABSTRACT</a:t>
            </a:r>
          </a:p>
        </p:txBody>
      </p:sp>
      <p:sp>
        <p:nvSpPr>
          <p:cNvPr id="4101" name="Text Box 166">
            <a:extLst>
              <a:ext uri="{FF2B5EF4-FFF2-40B4-BE49-F238E27FC236}">
                <a16:creationId xmlns:a16="http://schemas.microsoft.com/office/drawing/2014/main" id="{9A56470A-0BF2-1BD2-1572-FB311F456E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54013" y="5327650"/>
            <a:ext cx="17433925" cy="771525"/>
          </a:xfrm>
          <a:prstGeom prst="roundRect">
            <a:avLst>
              <a:gd name="adj" fmla="val 16667"/>
            </a:avLst>
          </a:prstGeom>
          <a:solidFill>
            <a:srgbClr val="8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46269" tIns="73134" rIns="146269" bIns="73134"/>
          <a:lstStyle>
            <a:lvl1pPr>
              <a:defRPr sz="3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3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3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3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3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4000" b="1">
                <a:solidFill>
                  <a:schemeClr val="bg1"/>
                </a:solidFill>
              </a:rPr>
              <a:t>MATERIALS AND METHODS</a:t>
            </a:r>
          </a:p>
        </p:txBody>
      </p:sp>
      <p:sp>
        <p:nvSpPr>
          <p:cNvPr id="4102" name="Text Box 703">
            <a:extLst>
              <a:ext uri="{FF2B5EF4-FFF2-40B4-BE49-F238E27FC236}">
                <a16:creationId xmlns:a16="http://schemas.microsoft.com/office/drawing/2014/main" id="{CEDEFF94-E5B6-211D-2872-73E7938999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038" y="12639675"/>
            <a:ext cx="12431713" cy="771525"/>
          </a:xfrm>
          <a:prstGeom prst="roundRect">
            <a:avLst>
              <a:gd name="adj" fmla="val 16667"/>
            </a:avLst>
          </a:prstGeom>
          <a:solidFill>
            <a:srgbClr val="8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46269" tIns="73134" rIns="146269" bIns="73134"/>
          <a:lstStyle>
            <a:lvl1pPr>
              <a:defRPr sz="3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3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3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3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3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4000" b="1">
                <a:solidFill>
                  <a:schemeClr val="bg1"/>
                </a:solidFill>
              </a:rPr>
              <a:t>BACKGROUND AND OBJECTIVES</a:t>
            </a:r>
          </a:p>
        </p:txBody>
      </p:sp>
      <p:sp>
        <p:nvSpPr>
          <p:cNvPr id="2064" name="Line 742">
            <a:extLst>
              <a:ext uri="{FF2B5EF4-FFF2-40B4-BE49-F238E27FC236}">
                <a16:creationId xmlns:a16="http://schemas.microsoft.com/office/drawing/2014/main" id="{DABCF8B6-DA34-4112-26DA-608DB9F25CB4}"/>
              </a:ext>
            </a:extLst>
          </p:cNvPr>
          <p:cNvSpPr>
            <a:spLocks noChangeShapeType="1"/>
          </p:cNvSpPr>
          <p:nvPr/>
        </p:nvSpPr>
        <p:spPr bwMode="auto">
          <a:xfrm>
            <a:off x="30845125" y="5327650"/>
            <a:ext cx="0" cy="26281063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532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105" name="Text Box 744">
            <a:extLst>
              <a:ext uri="{FF2B5EF4-FFF2-40B4-BE49-F238E27FC236}">
                <a16:creationId xmlns:a16="http://schemas.microsoft.com/office/drawing/2014/main" id="{443D8379-AACA-FFB6-D65B-735DB14D59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94363" y="20320000"/>
            <a:ext cx="12431712" cy="771525"/>
          </a:xfrm>
          <a:prstGeom prst="roundRect">
            <a:avLst>
              <a:gd name="adj" fmla="val 16667"/>
            </a:avLst>
          </a:prstGeom>
          <a:solidFill>
            <a:srgbClr val="8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46269" tIns="73134" rIns="146269" bIns="73134"/>
          <a:lstStyle>
            <a:lvl1pPr>
              <a:defRPr sz="3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3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3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3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3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4000" b="1">
                <a:solidFill>
                  <a:schemeClr val="bg1"/>
                </a:solidFill>
              </a:rPr>
              <a:t>ACKNOWLEDGEMENTS</a:t>
            </a:r>
          </a:p>
        </p:txBody>
      </p:sp>
      <p:sp>
        <p:nvSpPr>
          <p:cNvPr id="4106" name="AutoShape 27" descr="data:image/jpeg;base64,/9j/4AAQSkZJRgABAQAAAQABAAD/2wBDAAkGBwgHBgkIBwgKCgkLDRYPDQwMDRsUFRAWIB0iIiAdHx8kKDQsJCYxJx8fLT0tMTU3Ojo6Iys/RD84QzQ5Ojf/2wBDAQoKCg0MDRoPDxo3JR8lNzc3Nzc3Nzc3Nzc3Nzc3Nzc3Nzc3Nzc3Nzc3Nzc3Nzc3Nzc3Nzc3Nzc3Nzc3Nzc3Nzf/wAARCABbAGsDASIAAhEBAxEB/8QAHAAAAgIDAQEAAAAAAAAAAAAABQYDBAACBwEI/8QAPhAAAQMDAgMEBgYJBQEAAAAAAQIDBAAFERIhBjFRE0FhoQciMnGBkRRSYnLB0RUjJDNCsbLh8RYXRWOi8P/EABgBAQEBAQEAAAAAAAAAAAAAAAABAgME/8QAIREAAgICAgIDAQAAAAAAAAAAAAECEQMTITEEEiJBUUL/2gAMAwEAAhEDEQA/AO41lV58j6LFW9jOMAe8nFDGLlrOVK3NAGsjrXtU2ZKVd9B+LY96mx2m7Nco8Fk5+kqX6rhHdpXvjv7s+I7wGB99qO2px5xDaEgklRwABSM96W+GEfujOe8UxSn+vFfP04OP3N9t5tD7/blpTr75eJwrTkKOCR41e+l29Cj+z25Xi3EIHmut+jB29r0v8NKUA6maynO6ltAgfImmA8c8JjnxJafhLQfxr5zFxg6T+zRFKH8HYgfnTlZ3+AYE6LPmzLrIlxylfYNQdDSVpOdwE5OD9rBprf4DukGZHnxW5UN1LzDgyhxHsrHUHvHjU9c9V6XeHB7Ee6r+7DP51ofTBYR/x95x1+if3prn+A6LWVz9j0vcNOEB1u5sjquGo/yzTPw/xTZOIkKNnuLMlSBlbYJS4j3pOCPlUcZLtAM1lZWVkA++jNre8NJ8xSo24diDTdeBqtkgD6ufOk1v2vgKAvsy1IPPauX8eyr1xVxhI4fgyVNQIbTZeSV6UKKkhRKsbn2gAN/Z5b10UUkS5aLNx9c3AredAZdIUcYKT2e232R863B1bQFiPwW7EuKIynS6+lWU6daQpG5BxpJHIZ2OOiudXJ/CVmhLS2x2pUlXtOJOdOBuRoG+/IZ7qNC6ntJUqOFmStspBSkK05I/HHOqtz7dBRMkpS4Fp/W6VnIJ5HSQCeW4G4zyqPJJ/YBTVrZMcAJykoGhtQyA5nY7DYYx50Jt0gSY6Fk+sQDv7qZowTIaUGyMOJwCD3HvpLYW43LktuDStLyiQO7JyPI1ltvsEhvbyXnGkW91ZQspOgFXI46VC/xHPSSluAlKe4vIUPLP40fsUyzsG5NXWDAcceSlxh6SwlakkjSQMg/VBx40e/1ZZmw4lhqMylxgJAai40LA5jYda9WLxJZI+yaR5cnkrHJxps59Fv61vtMyWkJWp0JJb9kJO3Xnn/FMo+kRnW59vWWbhFV2jDqdjqH8J6pPIjkaKXPjWJLiS4qw6WZUbsnEIaAwcEE8/HyqK3IM62xpSdluNpKwPrY3881nLheFp3Z0w5tl8Ud44fujV7skG5sDCJTCXQn6uRuPgciiFc99DczFnuFmWQF26WooSO5pz10+ZWPhXQq4SVM7FW5jNvkj/qUfKkhCSlzc522p4metDfT1bUPI0lDnnqKgNqTOPISjc7VNaaSS8h6IsjYk47RsfNKqciaqXWBDu1vdgXBTjbTpSpD7XtsOJOUuJ92/wJrUXT5An2S1SA5rkw1ocbUSCtIIWCCMHO35VcnW2TcIPZxW5S3209okdgoDP1QcYJNR3Dhj0iQWnBFli7xnE6W3o0gIWlPcoA6cH3FXdS09ZOPFHQ/B4jc8DJcWD/7rpHBf9IDFZmTPipkx0ntE4DiCMZ8R4UicQtoi8TykNnZQSsjpnOx+GKOI4a41Wy8hVmuRadRpd7daMKT461edR/7ZcZyXm1NWURglOMuyGgMe4KNXTSfyQsChtt5SS4kKx7/wNXY9tZcHMD7qfzJo5G9EvGT4ViVbmtKtKsvnIPwQaKMehm+5CZfEzDORk9k2s+eU1F7JV7EpP6F5i0RcDKc479KfyorHfgWtgIckNMtgk/rHAKNMehm3AYu3FcmR1S2Ep/qKqL270acC2wpWYz091B2MlZUD70jSk/Ksun3Kwkl0iD0QvfpG/wB7ucRC/wBHllmOl0pIDriSokj3A+YrqtDLQprQGYkZuNEYSEttNpCQOgAGw91EqzJpvgoOdkpKFJzzBFKXd40SdlpSCc0Ccnp+nFtbZbC/ZOdiayC3UEg7gVLqqBzdygLMKTIjfuHlt57gdvlV9F0m6gsvAqAwFFtOcfKhjYxU4oC8u6TVpKVv5B2I0pwfKtTcJauchz4HFVQaygJlSHl+284fes1pz571rWZoCQVIioU1bht9q8lHcTv7qAPWxvsYiOq/WNWtVQBfSttdAJbuTVG6wkyY+BsoDYjrRFaKwo2xQAS2TVOgsP7Pt8/tDrVwbrqndoC0rEmP6rqDnIHOq7N6ZRtKSplY+yVA/KgDiOVSA0EPEVtQN31K+62o/hUDnFMUfuo8pzxCAB5mgGLNZqpWXxPIUf1FuPvW7j+QNRKvV3dPqNxmx90qP86tMlobtQrNY60ndreHz608oHRttI/CpG7c+8cyJshfUKcVj5Upi0NyXkatORnpRe34bGo+0R8qULfAYj4IIz1Jo7GkBsgaxSmLQyIXmpNVC2JbZAysVeSrKQRyNSi2DFQz0r36EccqJkCvcbCgBSreFggihMzh5pxROgU14FRrSN9qASVcOoSfZHwFaLsiQghKMmnJaE55VHoT0qrgMTEWV7C+0KlqU4VJVpwUpyCE+ONxn/FepskkABK1jHfo/wDvGnIIT0rdKE9K6LLJHOWJPkUhZZJxpWtO2PZzv1qZNmk6EJ7RzUM5Vjn8M01JSOlSBI6Vd0iaYiym0SezCdagoIKdWnvON+fh51ILPKCtXbOe7T/emVIFbY9WpukNKF+Ja5bLmpb63E4xpKfPnR9pOltAIwQkbVsK3rM5uXZqMFHo/9k=">
            <a:extLst>
              <a:ext uri="{FF2B5EF4-FFF2-40B4-BE49-F238E27FC236}">
                <a16:creationId xmlns:a16="http://schemas.microsoft.com/office/drawing/2014/main" id="{BB7B2C26-CA9E-D26E-DDE9-A4506384A3A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54000" y="2633663"/>
            <a:ext cx="1630363" cy="13874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 sz="3040"/>
          </a:p>
        </p:txBody>
      </p:sp>
      <p:sp>
        <p:nvSpPr>
          <p:cNvPr id="4107" name="AutoShape 29" descr="data:image/jpeg;base64,/9j/4AAQSkZJRgABAQAAAQABAAD/2wBDAAkGBwgHBgkIBwgKCgkLDRYPDQwMDRsUFRAWIB0iIiAdHx8kKDQsJCYxJx8fLT0tMTU3Ojo6Iys/RD84QzQ5Ojf/2wBDAQoKCg0MDRoPDxo3JR8lNzc3Nzc3Nzc3Nzc3Nzc3Nzc3Nzc3Nzc3Nzc3Nzc3Nzc3Nzc3Nzc3Nzc3Nzc3Nzc3Nzf/wAARCABbAGsDASIAAhEBAxEB/8QAHAAAAgIDAQEAAAAAAAAAAAAABQYDBAACBwEI/8QAPhAAAQMDAgMEBgYJBQEAAAAAAQIDBAAFERIhBjFRE0FhoQciMnGBkRRSYnLB0RUjJDNCsbLh8RYXRWOi8P/EABgBAQEBAQEAAAAAAAAAAAAAAAABAgME/8QAIREAAgICAgIDAQAAAAAAAAAAAAECEQMTITEEEiJBUUL/2gAMAwEAAhEDEQA/AO41lV58j6LFW9jOMAe8nFDGLlrOVK3NAGsjrXtU2ZKVd9B+LY96mx2m7Nco8Fk5+kqX6rhHdpXvjv7s+I7wGB99qO2px5xDaEgklRwABSM96W+GEfujOe8UxSn+vFfP04OP3N9t5tD7/blpTr75eJwrTkKOCR41e+l29Cj+z25Xi3EIHmut+jB29r0v8NKUA6maynO6ltAgfImmA8c8JjnxJafhLQfxr5zFxg6T+zRFKH8HYgfnTlZ3+AYE6LPmzLrIlxylfYNQdDSVpOdwE5OD9rBprf4DukGZHnxW5UN1LzDgyhxHsrHUHvHjU9c9V6XeHB7Ee6r+7DP51ofTBYR/x95x1+if3prn+A6LWVz9j0vcNOEB1u5sjquGo/yzTPw/xTZOIkKNnuLMlSBlbYJS4j3pOCPlUcZLtAM1lZWVkA++jNre8NJ8xSo24diDTdeBqtkgD6ufOk1v2vgKAvsy1IPPauX8eyr1xVxhI4fgyVNQIbTZeSV6UKKkhRKsbn2gAN/Z5b10UUkS5aLNx9c3AredAZdIUcYKT2e232R863B1bQFiPwW7EuKIynS6+lWU6daQpG5BxpJHIZ2OOiudXJ/CVmhLS2x2pUlXtOJOdOBuRoG+/IZ7qNC6ntJUqOFmStspBSkK05I/HHOqtz7dBRMkpS4Fp/W6VnIJ5HSQCeW4G4zyqPJJ/YBTVrZMcAJykoGhtQyA5nY7DYYx50Jt0gSY6Fk+sQDv7qZowTIaUGyMOJwCD3HvpLYW43LktuDStLyiQO7JyPI1ltvsEhvbyXnGkW91ZQspOgFXI46VC/xHPSSluAlKe4vIUPLP40fsUyzsG5NXWDAcceSlxh6SwlakkjSQMg/VBx40e/1ZZmw4lhqMylxgJAai40LA5jYda9WLxJZI+yaR5cnkrHJxps59Fv61vtMyWkJWp0JJb9kJO3Xnn/FMo+kRnW59vWWbhFV2jDqdjqH8J6pPIjkaKXPjWJLiS4qw6WZUbsnEIaAwcEE8/HyqK3IM62xpSdluNpKwPrY3881nLheFp3Z0w5tl8Ud44fujV7skG5sDCJTCXQn6uRuPgciiFc99DczFnuFmWQF26WooSO5pz10+ZWPhXQq4SVM7FW5jNvkj/qUfKkhCSlzc522p4metDfT1bUPI0lDnnqKgNqTOPISjc7VNaaSS8h6IsjYk47RsfNKqciaqXWBDu1vdgXBTjbTpSpD7XtsOJOUuJ92/wJrUXT5An2S1SA5rkw1ocbUSCtIIWCCMHO35VcnW2TcIPZxW5S3209okdgoDP1QcYJNR3Dhj0iQWnBFli7xnE6W3o0gIWlPcoA6cH3FXdS09ZOPFHQ/B4jc8DJcWD/7rpHBf9IDFZmTPipkx0ntE4DiCMZ8R4UicQtoi8TykNnZQSsjpnOx+GKOI4a41Wy8hVmuRadRpd7daMKT461edR/7ZcZyXm1NWURglOMuyGgMe4KNXTSfyQsChtt5SS4kKx7/wNXY9tZcHMD7qfzJo5G9EvGT4ViVbmtKtKsvnIPwQaKMehm+5CZfEzDORk9k2s+eU1F7JV7EpP6F5i0RcDKc479KfyorHfgWtgIckNMtgk/rHAKNMehm3AYu3FcmR1S2Ep/qKqL270acC2wpWYz091B2MlZUD70jSk/Ksun3Kwkl0iD0QvfpG/wB7ucRC/wBHllmOl0pIDriSokj3A+YrqtDLQprQGYkZuNEYSEttNpCQOgAGw91EqzJpvgoOdkpKFJzzBFKXd40SdlpSCc0Ccnp+nFtbZbC/ZOdiayC3UEg7gVLqqBzdygLMKTIjfuHlt57gdvlV9F0m6gsvAqAwFFtOcfKhjYxU4oC8u6TVpKVv5B2I0pwfKtTcJauchz4HFVQaygJlSHl+284fes1pz571rWZoCQVIioU1bht9q8lHcTv7qAPWxvsYiOq/WNWtVQBfSttdAJbuTVG6wkyY+BsoDYjrRFaKwo2xQAS2TVOgsP7Pt8/tDrVwbrqndoC0rEmP6rqDnIHOq7N6ZRtKSplY+yVA/KgDiOVSA0EPEVtQN31K+62o/hUDnFMUfuo8pzxCAB5mgGLNZqpWXxPIUf1FuPvW7j+QNRKvV3dPqNxmx90qP86tMlobtQrNY60ndreHz608oHRttI/CpG7c+8cyJshfUKcVj5Upi0NyXkatORnpRe34bGo+0R8qULfAYj4IIz1Jo7GkBsgaxSmLQyIXmpNVC2JbZAysVeSrKQRyNSi2DFQz0r36EccqJkCvcbCgBSreFggihMzh5pxROgU14FRrSN9qASVcOoSfZHwFaLsiQghKMmnJaE55VHoT0qrgMTEWV7C+0KlqU4VJVpwUpyCE+ONxn/FepskkABK1jHfo/wDvGnIIT0rdKE9K6LLJHOWJPkUhZZJxpWtO2PZzv1qZNmk6EJ7RzUM5Vjn8M01JSOlSBI6Vd0iaYiym0SezCdagoIKdWnvON+fh51ILPKCtXbOe7T/emVIFbY9WpukNKF+Ja5bLmpb63E4xpKfPnR9pOltAIwQkbVsK3rM5uXZqMFHo/9k=">
            <a:extLst>
              <a:ext uri="{FF2B5EF4-FFF2-40B4-BE49-F238E27FC236}">
                <a16:creationId xmlns:a16="http://schemas.microsoft.com/office/drawing/2014/main" id="{A6F45741-6AAF-313D-1B0A-0CD374637C5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98475" y="2878138"/>
            <a:ext cx="1630363" cy="138588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 sz="3040"/>
          </a:p>
        </p:txBody>
      </p:sp>
      <p:sp>
        <p:nvSpPr>
          <p:cNvPr id="4108" name="AutoShape 33" descr="data:image/jpeg;base64,/9j/4AAQSkZJRgABAQAAAQABAAD/2wBDAAkGBwgHBgkIBwgKCgkLDRYPDQwMDRsUFRAWIB0iIiAdHx8kKDQsJCYxJx8fLT0tMTU3Ojo6Iys/RD84QzQ5Ojf/2wBDAQoKCg0MDRoPDxo3JR8lNzc3Nzc3Nzc3Nzc3Nzc3Nzc3Nzc3Nzc3Nzc3Nzc3Nzc3Nzc3Nzc3Nzc3Nzc3Nzc3Nzf/wAARCABbAGYDASIAAhEBAxEB/8QAGwAAAQUBAQAAAAAAAAAAAAAABgABAwQFAgf/xABIEAABAgQDAwYJBwkJAAAAAAABAgMABAURBhIhMUHRExUWUWGSFCJSVFZxgZGUBzI0U6HS0yMkQmJyorHB8DM1Q0RFc5Wy4f/EABkBAAMBAQEAAAAAAAAAAAAAAAABBAIDBf/EACcRAAICAQMDBAIDAAAAAAAAAAABAhEDBBIhBUFRFTGB8BNSIjJh/9oADAMBAAIRAxEAPwD3GFDEgAk7BFLnNnyV+4cYTdAXoUAmKflTomGqg3IzMrPzDy2w5+QQiyQSQNVKGuhixhP5SaNinl/A2JxgslIIfQnW/UUqMG5BTDOFFNNRYUoJGe5NtRFyBNMAWxPUpyWqCZeXfLbZaSohIF7kkbfYIGJ2rPIeU3MTL6yNxKlDhG5i7++Uf7CP+yoy3GZdYmVOsBSxYhdjfYNP6MV4lFK5HDI5djMNVZTbMtIvsu3t+yEKoydi0+xA4QKsTyXEpKlu7Nh1i+xNMJWFLSpY3p2X9sXT0sYkUdTJhE3XXmiOSmnkdQSVAcIJcN1qdmZ5lmYeztuA6KSLg2vt9keeOzrCrJbaUm6hbW++CzDK8s/Jqv8A4gHv0iTNjUV7FGDOsjdP2PRoUKFERYeZYn+USekavPU6UlZZTLK+SC3MxUTYX2HruIwun1SIP5rKe5XGB6uLLlcqTh/SnHj++YpiMtWFstTs67Oz7k26cqnG0tqSkJIsAsD5wOv5Qxbkp+Zo84t9sNrLoSqyylQ0Uo7U267W7IzBDiFXFBfNhWMd1K9xLygP7KuMXj8p9Zt9EkO4v70A4h7QJUDdnq1emDNTkrMFISXZJlwgHZcqMYVUrMzIzhkmJFUwHkBQKVWJO8fYD7YmlakarLy8wGS0GpduXAKr5slwVe8xKpKVHxgCe0RZD+qs4y9wOZos+2kAyjug6omFPm7DLLOEnYAILkNS5T4ybK7AI65CV6zb9kRU9VN9iOWji1Vgd4DNJWOUZUlWUqAPUDa/vgqoy8jjC/JcSftEdKabubITbddIhABHzQB6oxkyPIuQ0ulWnbp3Z6dChQo889I8bnMPyTk5MOKLwUp1SjZY2knsiLo5I+U/3xwjenUZZ6ZT1PLH7xiECK1CNexwtmR0ckfKf7w4Q/RyR8p/vjhGxaHtBsj4DczH6OSPlP8AfHCH6NyPlPd8cI2AIe0LZHwPcyvJSjclLhhnNkBJGY3OsTx1aFaNCGEUaZLPS0wXHSFJyALBdUvlF71WPzb9Qi/aFaMuCclLwNNpNCOpJtbsjuWZL8w0ykarWE+8xxaN3Cklyk0ZtywS3oi+9X/g/jDk9qsSVsLoUKFEh3MWap9PMwtTzDWdRzEnfeI+b6X9SxGhVGczaXBtTofVA3V59cmG22UguLBOZQuEgW3bzrHPLmWKLlJ8I6YsTyyUYrk0HKbIFxvk2Zfk7nPqb9lol5tpX1DPvMCaKnPFZK5pdtwCEj+Uc85Tu6cX3U8I819ax+H9+T0F0jL5QVqptP5ZvIxL8nrnJJvutbX1xJzZSfqGfeYEOcp/zxfdTwhxUp/ztfdTwjPreP8AWX35H6Rk8oKDS5HwoWl5bwfJr4xzZr+vZa0T810r6hn3njAjzlUPPF91HCFzlUPPF91HCH61j/WX35F6RkXdffgKjSqby30djJbyjt98d81UrzdrvHjAsKlPeLacX23Qj7sa1JqDsw8WJhKSvIVJcQLXAIBuNx1Hr12WijB1HHmltVp/6cM2gyYo7nVEtYRRaVJmYelErSDYJbNyftEcYLrMjXWHnKah5ttpeXI+0WyNBsB2jtiHEku5MJYAyhCLkkmwuSLfwiXDDPgcyp15SbKbKQQbnaIJanOtQsey4vv4MrDi/Bv3fy8BdChkqCkhSdhhReSDOJztqSd4IgZqVPTOtAXyuovlVa9usHs4QURlOps84P1jGJwjNbZLg3CbhLdF8gFUsHeHuMmbWpK0EgFlYtYntHZFhujz6EJQGFkJAAKlgn2m8Fq03c22OkTgWiHJ0/HOKhbSRfDqOSEnKlbAF3CPhs6iYmeXbdR+ihwAEjUfbFwUmf8ANld5PGC1SbuaGxuIkAKYU+nY5xjFt8Go9RyQbaS5AJOElGeM7d8PAFXJhwWzW/h2bIu81T5/yyu8njBXkBdzXsb9UTEWGkPJ0/Hkq2+OBQ6jkhdJcgNI4QVLuuzDTr5eIslLrvii539ftgmpdN8DzOOLzuqATpsSBuH8zv06ovAgEm+pjhb4bKbi4JtFEdPCM9/eqJ56mc47OxFPICwApIVYC1xeIpca6gbNNIsrIdJWgEg2FrRylKgdUm3qjoTm5K/R2/VCiKQWpTRSofN0EKOiMFqPOcX17EVMxpTaNTWac+irqPIKcQ5mZCQM5XZWu86W0j0aMefwph6ozbk3UKJTpmZctndelkKUqwAFyR1ACGBh83Y7vpO4bA6vBX/vx0KdjnfUMOj1Sb/4kaXQfCfo3Sfg0cIXQfCfo3Sfg0cIAszubcb76lh74J78SH5sxtvqdA+Ae/FjQ6D4T9G6T8GjhC6D4T9G6T8GjhAFgdjqqYxwhQVVZ2Zok0hLqWyhEk6ki++/KH+jG6zTsbOMoWqp0JBUkEpMg9pcbP7WNToPhP0bpPwaOELoPhP0bpPwaOEA7MtVGxor/VqEPVIO/ixC9SMZS4Dyn6RUEoN1S7TS2FqH6qlKUL9hsD1iNroPhP0bpPwaOEWpDDFBprvK06kSUo55bDCUH3iFQWwPbxzR5J8yVSRUJOfAzKlXJF1S0jr8UEEbdQSIsDHdBOxVQ/42Y+5BoabImoipGUYM8lvkhM8mOUCNuXNtt2RagpA3ZgYQxBTcRyL03SHlPMIc5MrU0pHjWB0zAX0IhRqUymSFJlvBqZJsSjGYq5NhsITc7TYeqFDEf//Z">
            <a:extLst>
              <a:ext uri="{FF2B5EF4-FFF2-40B4-BE49-F238E27FC236}">
                <a16:creationId xmlns:a16="http://schemas.microsoft.com/office/drawing/2014/main" id="{FE033770-46DA-2C56-F679-B88A96652D0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54000" y="2633663"/>
            <a:ext cx="1554163" cy="13874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 sz="3040"/>
          </a:p>
        </p:txBody>
      </p:sp>
      <p:sp>
        <p:nvSpPr>
          <p:cNvPr id="4109" name="AutoShape 35" descr="data:image/jpeg;base64,/9j/4AAQSkZJRgABAQAAAQABAAD/2wBDAAkGBwgHBgkIBwgKCgkLDRYPDQwMDRsUFRAWIB0iIiAdHx8kKDQsJCYxJx8fLT0tMTU3Ojo6Iys/RD84QzQ5Ojf/2wBDAQoKCg0MDRoPDxo3JR8lNzc3Nzc3Nzc3Nzc3Nzc3Nzc3Nzc3Nzc3Nzc3Nzc3Nzc3Nzc3Nzc3Nzc3Nzc3Nzc3Nzf/wAARCABbAJwDASIAAhEBAxEB/8QAHAABAAEFAQEAAAAAAAAAAAAAAAcDBAUGCAIB/8QASxAAAgEDAgMDBwYICgsAAAAAAQIDAAQRBRIGITETQWEiNlFxkaGzBwgUFXWBIyQyQnKxwdEXMzREUmKCk5TCFjVDVFVlc4SS4fD/xAAYAQEBAQEBAAAAAAAAAAAAAAAAAQIDBP/EACYRAAICAgEDAgcAAAAAAAAAAAABAhEDEjEEMmEiQRMUISMzQlH/2gAMAwEAAhEDEQA/AJxpSlAKHnSlAQlqPyxa1baxqVlHZaQsdndyQK1xMyFwrEA4z4VS/hl1z/d+H/8AFN++o54gljj4m18SBVZtUnCylCxTy26YrBPAZ4zOJY8k4Csx3OfAY591WkCZB8seuZ/ieHf8U/76qD5YNbPROHCfQLmQmoz0bRbGPcdaF01wf4qztx5beLegdO8eusra21vDl7XR7FRtKAz3isx9PVWwfvqqJLN0/hk1vPKHh0+P0p68n5ZtbH+w4fP/AHL1obaVo10gWaKbS36LcpKLiAseWGI/J8PyeprXrvRr63maJod+3o8ZyreINNfAJb/hp1ofzfQP8RJXw/LVrQ/m+g/30lRALG6Q84HUkEe6q8lpf/VyloALUtybC5LePf8A/eileCkrH5bNZH830L+9lr6vy2auxwYNCX1yTfuqIpY5mjnmc4Jxvz1IyOftq3ZREylXjk7wQDj1EECpQJgu/lx1u2CFdP0iZXz5UTyEDHcc4qSPks4vu+NNAudRvbaG3kiu2gCQ5wQERs8+/wAo1zJq7xPa2jRRrGGDMVUY5nbU8fNx8yr/AO05PhRUapglalKVAKUpQClKUApSlAcfcX+cOv8Ahqk/xDXjh2EuxncBijbIdwztY8yfu5e2vfFvnDxF9pzfEammYSytdpwXWVjjvOcfqArceSMyL3CPex2UG9w+0u3kqCfEk+89PebuL6HK2H06R3VihkklUZ2lRnJbp5fI+jPoNZDhFLoBQ8ME1t2zttktyxD7f6ZGMeHWs+2s6fZ3bWupadFA2wOJBAhUAkjJ7wARzPPG4Z5ZNcJ9Tkjk0ijooKrbNNlRrd+2gUpuGAHuImOMZx1JPTGOh5cqycZYrbyxxtsmLJtUeSHHcPX3eysjd8Y6OqtFNoVwjAkELDF4/wBbxrJaPxPozpHIdPuVQI7sSq5zkDkAcZO4889BW45M3ujMtF7mv2r21zcBbhA0S/lFpAqDJAyzDmBz61b3MFvFNdRsZjtcCNcgpjyTuB7xhsD1H0VucPG3Drs4GkX0OBhnMUWDz6cmyeZJ6Ve6Xquj63NKlpp8gFsAxknjUB92emCSe/kcc8VJ58sY7NBKLdIj250WKXsonhljldSPLTAds8gPd7RWhahCtveTQRvvjRiFYHkRUjcQfWEt1IUkUW7NKIQ0JXaN5B8o9en3dKjzVWZ9SnZ8bi2WwMDoK67bwUiNU6KmoDFjY/oN+yp8+bj5lX/2nJ8KKoE1IfiNh+gf1LU9/Ny8yr/7Tk+FFUlyCVqUpWQKUpQClKUApSlAce8W+cXERP8AxOb4jV60Exz2m18lraQswHI9k4wceoj31W4tjH1trzkHJ1e5Hrw/T31ZcNTNBcPLEoMiDOT0YHkVI7wa3HlEZLHB2kxrMhKxmdXJ3qq+UpXlg7d2D+ljwrF/KJpMp4xsmgXL/R4WLZHIdqVPrGG5jvFbX8nEmnahZodOlYSRufxSZvwtqfztjfnoeRAP66zfE2i2VzKuoXNzJDPbxBRgNt2hw/NefeOorhr91yOl+lIit7eDUkSBba6a5UjKtKwHPmAoVs9/fz7u7nV1bhr6muBbG5lhm7NXlWCdiU/tHOM5AI6cvvrcNtna6VBcwMBnBE9wpiBI5Z2t5bHl0Ix6a1ZVk1a7ZLfe6li7yydXI/OPoA54HdXVHJsxelPMLgWN1e3MwB3oXnOXUHOGB/KHcR0IP3VufA1hHZaxqlvHklLeFiD1G7PUj1Hl++sVquhadaQQXkiNd3MTj8GkpUlSQDzDAAZxnO7lUhafaW1vez3f1ebZpbdN8xkBDADkCAOWOfWsZF6GjUatMjriaAwzg7MBpJcHaBnyz37Bn/yb7qibVf8AWM3rH6hU28Y2kDAy28sZfeWaNlAkIJzkEcyOfsqEtTXZqM45nyyfbW8f4UWXcVtS/kGn/oN+yp7+bj5lX/2nJ8KKoD1L+Q6f/wBM/sqfPm4+ZV/9pyfCiqy5IStSlKyBSlKAUpSgFKUoDkHi2R/rziBCx2pqs7KvoJkOT7h7KstHnkeUq20Koz5KKufXgc6vOLPODiT7Tm+K1WnD6B7iQH+iP21uPKBJ3ACM6pPBK6uLhl2b22nyOu3ftz47CfGrziK81T/Sd4ZdWnt4DZFhEspCsdy8vWfv9XWtd4VvBZXiWyyDtXcuIueSNpGemPf91W3GDXl9r0cuBEURSkpPRlJI9+K8rddQ0/4bfYi3i1Czh1Ka2lmklt3cmPe3IMeorN2d3bxpuDYiRd0nPG7mMKPaPaK1uRYNSvoo7vT9LHaN+ElhedWzy7jLjJz6O41e3ulqSiW0MUgaVi6ySybQOeMBWBHdyzjpyr0I4yaMvrd8NX0+CFr+MO0pEenrKI1YbHPMD8rmF5sR3eArMcDTwS6vfPYAJi0hLMG5knuJ9taFHb6laDZaR2trHIwMnYMxYnPUM5YgjGeRGe/NbZwTaNpstzcRlD9IiAZEbIUhjzx3ZznHd6sVyzzSxydm4coocSah2FzIlwytE0jjAAJjIJ5gAk9O7Az4nnUca4GN7KzLtkDFZAOmR3g94Ixzrb+KtRkvrzspHdngkcYKkADf5IB6Hl3j761bU4wqRMuQHs0J8dpKj3KK3iv4Sss+4oamuNP08+lG/wAtT183HzKv/tOT4UVQRq4xYaeP6rD3LU7/ADcfMq/+05PhRVuXJCVqUpWQKUpQClKUApSlAcf8WecHEh/5nN8RqtuGW/HH8Vq54p3HiTiNAMg6nL934R/3Vj9Of6KTOJIlaPO5XfBcd20d/wD7rcXTTBJPD18LVmW4uezg7WIrHtXa2SQ7McbsBcEYI59c1nZNX01w5NxbZV3Ub4idwB8kjn3j1VGcesRmHtWRgudp5jIbGemenXnVR9ViW3ilOD2hwEDDeB6SO4VMnT4cktmVZJJUjeL7V9Pjbcj2kgBJOIjzAEuPesQ/tn0VXgurc3UDRyxmOeNjEwTO5R19Z559PKo9a9hedou0iOF3b+0G1vAHvPhVbTdSitkUvIWtGkDDs2/C2z55OB49CO/11hdLiXBXkkyTrkWIs7eVmSOQth37Bj1K59g349VW6X7x/RsPbmF3XtmETAom3mR45zXrTrvSb/TYLjVZ5gsTFkvbFGZemCWC818QRj1VTuZ+FlidhxdaSnOezW1d39W0NnNX5TB+xFlkanqkN5e3EkAnVy87C2j2+SCxJGcc8Y8ok9AGPq1LiKSNpWW3O63VEt7duWWjjGN/L0nJ++to4k4g01Fks9IWZklUrPLPjtplJzsCryij9IwGbHMHqdHv5GeffJJG7DkWiJxjuAz6MVtqKVRM227ZV1Y5srEEYIDf5ann5uPmVf8A2nJ8KKoLu7meHTreJliMEqnyXjUsCO8HGQefcRU6/Ny8y7/7Tf4UVSXJSVaUpWQKUpQClKUApSlAcpaxZzDiniIXGn3rRzX8xSRLdmHKRvQO/NYcaPM9wBJaagsX9NbV8j3V2LSrt9KByT9WII+xEOp9jnOw2r43Yxuxt64q5lsLGSygtl0/VkMXPKwtsc97MvZ7iT0zu5d2Byrq2lXbwDk/6r0z6USNL1X6OE8mMxyZ3cjktt5+jHLke486q28UKWS2b6fqWwPvZuwkIbr+bjA6+7u556rpTYlHMEsWmz2sdubTWIDHzWSG0cHJLH0eIrHjSbJnbtW1+RCCCHtX5+NdX0qubYo5Cn0WOF1ezt9UYg5G+zbl7RX2y0pBLtvLPU2h5E/irHn7K68pU2KcmcQ2aXiQfQbLUMQgjZ9DcFifHuHIe01Mfze7ee24OvkuYJIXOpOwWRCpx2cfce6pQpUbbdsClKVAKUpQH//Z">
            <a:extLst>
              <a:ext uri="{FF2B5EF4-FFF2-40B4-BE49-F238E27FC236}">
                <a16:creationId xmlns:a16="http://schemas.microsoft.com/office/drawing/2014/main" id="{D3BEA690-82B9-95B5-AE80-DBC9C51731A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54000" y="2633663"/>
            <a:ext cx="2378075" cy="13874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 sz="3040"/>
          </a:p>
        </p:txBody>
      </p:sp>
      <p:sp>
        <p:nvSpPr>
          <p:cNvPr id="4110" name="AutoShape 37" descr="data:image/jpeg;base64,/9j/4AAQSkZJRgABAQAAAQABAAD/2wBDAAkGBwgHBgkIBwgKCgkLDRYPDQwMDRsUFRAWIB0iIiAdHx8kKDQsJCYxJx8fLT0tMTU3Ojo6Iys/RD84QzQ5Ojf/2wBDAQoKCg0MDRoPDxo3JR8lNzc3Nzc3Nzc3Nzc3Nzc3Nzc3Nzc3Nzc3Nzc3Nzc3Nzc3Nzc3Nzc3Nzc3Nzc3Nzc3Nzf/wAARCABbAKIDASIAAhEBAxEB/8QAHAAAAQUBAQEAAAAAAAAAAAAAAAECAwUGBAcI/8QAQRAAAQMCBAIFCAYIBwAAAAAAAQACAwQRBRIhMQZREyJBYdEHFFNxgZKToRUyQlSxwRYjMzRSY4ORRGJygoTC4v/EABkBAAMBAQEAAAAAAAAAAAAAAAABAgMEBf/EACQRAAICAQMEAwEBAAAAAAAAAAABAhEDBCExBRIUUhNBYTKR/9oADAMBAAIRAxEAPwD1RKkQkAJUBKgACVAUPSnstZJugJ7JbLCce8QYzhtdhtLg09NCZ2SukM4brldG0AF2n2youFOI8cqsUigxOqpJo3xudlhLCQQAfs7bhP6sD0CyFzecOHJdQ1AKSdgzgxTERQCP9Xnc+9tbAWt4qmnx2rzAXZENwGt1+a6uJ/rU3qd+Sp/ow4jNYOsWR/wl2/qcF04oQauRhlnJfyTPxed29RN7JLfgEz6VmB/eJ/jFZ+ob0dTJAGNvG8tLml4vY95UsUQNtPmSu3xEldnEtW26ovRjlUz6k7v9xDvxC6qbiOc/tI45ANyNCqV9JDGLukhdblqoaD6rgNgsJ4oVsb480pSpnowILQRsQhRUrs1LC7nG0/JSXXE+TsFQkui6AFuhJdCAI0IQkMVKEiEAJJIyNhLntbppc2XGKiED9rH7wWD8pUxfjVPDc5Y6YG19LlzvALIpNWF0avyhTSHEKSajY+Z8dJUZRDc3dnhIFxtex3VXwXX4jLj9L9I4fNRwx0z2iSafMHOysHcBo26qRptopZHsfEyxlz/bzOuD6uSPqib3s9bNbT2/eIvfC74MQpDCwuq4BpreQLxCw5JbDkko0Nys9a4ikZKaV8b2vYWvIc03B1C5KDo/PB0j2s6mhJbz/wAwN1luHMYbWRx4W1tjQRuzHnncHfmrLEqV1U6Ase5oYTms8tuPZ7F1494UYZP6RT18GXFart/Wu1Hr9ZUsbbDdW0GE0+QZIap9tCTOHEnvOW6ecMaQA2mm1HpP/K9HyoUkzy5aXJbcUUkjr3a1duGaMIXRLhsMbmAQytIN3B8u4sdurprb5+sJTwGF7tLNJNhe9gozZYTjUTPQ6bPjzOWTho3GHG+H05/lj8F0Llwg3wyn/wBNvmuuy8p8nvLgRCEJDBCEIAYhCEhglSJUAeYeUTXiL/js/ErMgL0/iGCN9eHPiY4mMauaD2lVopqf0EXuBaxx2rMpSpmDCNOYW9FPB6CL3AjzeD0MfuhV8P6T3mCuOYRccwt90EPoY/cCOhi9Ez3Qj4f0feZ3hCkhbPW1bb9LJkY7XSwC0qRrGM+o1rfULJVrFUqIbtitcW7dvcoIsXpp6h1PG6QyNJaSYiGOI3DXWsbdtiprKFkDGuaQXWYXOY2/VaXbkKZ99rtS/Rx7d7J5L5utcHkUwpziXElxuUjWlzg1ouSbAc1ZJq8GFsMgvyJ+ZXao6aIQU8cQ+w0NUi5XydC4EQEoQAkMRCVCAIkIQpGCChIUAU2OU8ss0T4onv6pBytJtr3etVwpKr7rP8N3gtUyQxkm19E41jWtLntytAuSToFosvaqIeO2ZPzSpGpppvhu8EClqfu0/wAJ3gtDNi1JNG6PM+zvtNB/Gye3GKUAAZ9O4+Czetxrlo0WjyPhMzfm1QP8NMP6bvBL5tUfdp/hO8FoZcVpJWhpdI2zgbtDhsn/AEvS83e6Uedi9kHh5fVmZNNON6eYf03eCPNqj7tP8J3gtFNiFJK6Nxke3Ib2AOvr0Uv0vS/xO90pedi9l/oeHl9WZfzeoG9PP8J3gkFNUfdp/hO8FpnYnSvex3SPGXsynVdEOIQzuyxvDnDcX1/sqjq4SdRaJlpZxVtMyJpqgAk089h/Kd4KywOiLqkTTMc3Lq0OBBvzsVcYlWPhoZ3wi0gYcpPYVmOHKJ9JXvqDWV8zpblwqKl8jeegJsPYsc+vjjksbW7Lx6Rzi5p7I2JQiM5mAnchOstyBqSydZFkANQnWQgCBJdDtkztUjJE0lB0CgkfYIAl6RqjmiZVQyRONg4bjsXFJKQSpMOnL6ks3u24CTVqhp1uVWI4diEMThRiN0mmVzwS3ftA1UFJBiYhHn0A6S+nQtcRZa2UdUX5p0YOQEA/2XDLp+Jqlsd0dfkW7MdWw4rlb5jFHmv1hO1w07rKeOGrEbRPC7pQOtlaSL9y1Eg1bcc/yTw3qggHXmpfToONWUuoSTujFVMWMdO0UUEJj7emzA39i6+jm9FJ7pWkkH6wXF9Nu1SkWGhRLp0GkroF1GSb2MYyPGHVhApYTTA7guz29VrXV5RUEoninns0MBIaN8xFte6xOnf2W1s7hr33HZyUMk+SxAvc2WsNHjhJS+0ZZNXknFxHT62GwIUcMTGuIYxoJ5NAT5pGOaH67WuFztkha+/W10PJdW3JyblpEbMaO5PUEBBBtfuU2qtEipU3VGqAFQk1QmBAdk3KnIUjEI0UT4symR2oA4X0wVRj3D7cYo3U5nkgduyWJxa5h5g81onqOyQzFYHwTU4TVioGOVtUMpa6OpkL2uB7r+rUKGt4AqayqlqZeIMRa+RxcRHK5rR3AA2AW6O6VMDJYDwhV4PJM5uNVNQ2VoGWoc54aRsRc6bn1qvk8ntZJI57uKMVzuJcSJ3NFz3A2HsW+QN0wMfhvCmK4bS1UEHEFTKZm9V9TeR0LrWzNJPLsNxoPbSjydY2Bb9MsW+O8f8AZelp1hySAwTeFuIIcElwwcRTSZ3XFS/MZmN3LQ6/z3Gvsom8L8T4JVR18OPVVb0Dsxpqid5ZIO0HU9nbbTdetFotsoJomObZzQbobBHFw/itHidCJ4ZQNbPjeQHRu7Wkc1adJEdns/uF41x5gmGy8URF9K3rwEus5wuQTyKpzw7hLQSKNvte4/mmo2hN7n0BG9pNmkE7mx2U915v5D4IouFJXRsDXOq5MxG5tYD5L0lOqEJdLqhCQCXQnWQgD//Z">
            <a:extLst>
              <a:ext uri="{FF2B5EF4-FFF2-40B4-BE49-F238E27FC236}">
                <a16:creationId xmlns:a16="http://schemas.microsoft.com/office/drawing/2014/main" id="{09A8528B-3C0E-7C9A-E059-0DD85C221A8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54000" y="2633663"/>
            <a:ext cx="2468563" cy="13874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 sz="3040"/>
          </a:p>
        </p:txBody>
      </p:sp>
      <p:sp>
        <p:nvSpPr>
          <p:cNvPr id="4111" name="AutoShape 39" descr="data:image/jpeg;base64,/9j/4AAQSkZJRgABAQAAAQABAAD/2wBDAAkGBwgHBgkIBwgKCgkLDRYPDQwMDRsUFRAWIB0iIiAdHx8kKDQsJCYxJx8fLT0tMTU3Ojo6Iys/RD84QzQ5Ojf/2wBDAQoKCg0MDRoPDxo3JR8lNzc3Nzc3Nzc3Nzc3Nzc3Nzc3Nzc3Nzc3Nzc3Nzc3Nzc3Nzc3Nzc3Nzc3Nzc3Nzc3Nzf/wAARCABbAKIDASIAAhEBAxEB/8QAHAAAAQUBAQEAAAAAAAAAAAAAAAECAwUGBAcI/8QAQRAAAQMCBAIFCAYIBwAAAAAAAQACAwQRBRIhMQZREyJBYdEHFFNxgZKToRUyQlSxwRYjMzRSY4ORRGJygoTC4v/EABkBAAMBAQEAAAAAAAAAAAAAAAABAgMEBf/EACQRAAICAQMEAwEBAAAAAAAAAAABAhEDBCExBRIUUhNBYTKR/9oADAMBAAIRAxEAPwD1RKkQkAJUBKgACVAUPSnstZJugJ7JbLCce8QYzhtdhtLg09NCZ2SukM4brldG0AF2n2youFOI8cqsUigxOqpJo3xudlhLCQQAfs7bhP6sD0CyFzecOHJdQ1AKSdgzgxTERQCP9Xnc+9tbAWt4qmnx2rzAXZENwGt1+a6uJ/rU3qd+Sp/ow4jNYOsWR/wl2/qcF04oQauRhlnJfyTPxed29RN7JLfgEz6VmB/eJ/jFZ+ob0dTJAGNvG8tLml4vY95UsUQNtPmSu3xEldnEtW26ovRjlUz6k7v9xDvxC6qbiOc/tI45ANyNCqV9JDGLukhdblqoaD6rgNgsJ4oVsb480pSpnowILQRsQhRUrs1LC7nG0/JSXXE+TsFQkui6AFuhJdCAI0IQkMVKEiEAJJIyNhLntbppc2XGKiED9rH7wWD8pUxfjVPDc5Y6YG19LlzvALIpNWF0avyhTSHEKSajY+Z8dJUZRDc3dnhIFxtex3VXwXX4jLj9L9I4fNRwx0z2iSafMHOysHcBo26qRptopZHsfEyxlz/bzOuD6uSPqib3s9bNbT2/eIvfC74MQpDCwuq4BpreQLxCw5JbDkko0Nys9a4ikZKaV8b2vYWvIc03B1C5KDo/PB0j2s6mhJbz/wAwN1luHMYbWRx4W1tjQRuzHnncHfmrLEqV1U6Ase5oYTms8tuPZ7F1494UYZP6RT18GXFart/Wu1Hr9ZUsbbDdW0GE0+QZIap9tCTOHEnvOW6ecMaQA2mm1HpP/K9HyoUkzy5aXJbcUUkjr3a1duGaMIXRLhsMbmAQytIN3B8u4sdurprb5+sJTwGF7tLNJNhe9gozZYTjUTPQ6bPjzOWTho3GHG+H05/lj8F0Llwg3wyn/wBNvmuuy8p8nvLgRCEJDBCEIAYhCEhglSJUAeYeUTXiL/js/ErMgL0/iGCN9eHPiY4mMauaD2lVopqf0EXuBaxx2rMpSpmDCNOYW9FPB6CL3AjzeD0MfuhV8P6T3mCuOYRccwt90EPoY/cCOhi9Ez3Qj4f0feZ3hCkhbPW1bb9LJkY7XSwC0qRrGM+o1rfULJVrFUqIbtitcW7dvcoIsXpp6h1PG6QyNJaSYiGOI3DXWsbdtiprKFkDGuaQXWYXOY2/VaXbkKZ99rtS/Rx7d7J5L5utcHkUwpziXElxuUjWlzg1ouSbAc1ZJq8GFsMgvyJ+ZXao6aIQU8cQ+w0NUi5XydC4EQEoQAkMRCVCAIkIQpGCChIUAU2OU8ss0T4onv6pBytJtr3etVwpKr7rP8N3gtUyQxkm19E41jWtLntytAuSToFosvaqIeO2ZPzSpGpppvhu8EClqfu0/wAJ3gtDNi1JNG6PM+zvtNB/Gye3GKUAAZ9O4+Czetxrlo0WjyPhMzfm1QP8NMP6bvBL5tUfdp/hO8FoZcVpJWhpdI2zgbtDhsn/AEvS83e6Uedi9kHh5fVmZNNON6eYf03eCPNqj7tP8J3gtFNiFJK6Nxke3Ib2AOvr0Uv0vS/xO90pedi9l/oeHl9WZfzeoG9PP8J3gkFNUfdp/hO8FpnYnSvex3SPGXsynVdEOIQzuyxvDnDcX1/sqjq4SdRaJlpZxVtMyJpqgAk089h/Kd4KywOiLqkTTMc3Lq0OBBvzsVcYlWPhoZ3wi0gYcpPYVmOHKJ9JXvqDWV8zpblwqKl8jeegJsPYsc+vjjksbW7Lx6Rzi5p7I2JQiM5mAnchOstyBqSydZFkANQnWQgCBJdDtkztUjJE0lB0CgkfYIAl6RqjmiZVQyRONg4bjsXFJKQSpMOnL6ks3u24CTVqhp1uVWI4diEMThRiN0mmVzwS3ftA1UFJBiYhHn0A6S+nQtcRZa2UdUX5p0YOQEA/2XDLp+Jqlsd0dfkW7MdWw4rlb5jFHmv1hO1w07rKeOGrEbRPC7pQOtlaSL9y1Eg1bcc/yTw3qggHXmpfToONWUuoSTujFVMWMdO0UUEJj7emzA39i6+jm9FJ7pWkkH6wXF9Nu1SkWGhRLp0GkroF1GSb2MYyPGHVhApYTTA7guz29VrXV5RUEoninns0MBIaN8xFte6xOnf2W1s7hr33HZyUMk+SxAvc2WsNHjhJS+0ZZNXknFxHT62GwIUcMTGuIYxoJ5NAT5pGOaH67WuFztkha+/W10PJdW3JyblpEbMaO5PUEBBBtfuU2qtEipU3VGqAFQk1QmBAdk3KnIUjEI0UT4symR2oA4X0wVRj3D7cYo3U5nkgduyWJxa5h5g81onqOyQzFYHwTU4TVioGOVtUMpa6OpkL2uB7r+rUKGt4AqayqlqZeIMRa+RxcRHK5rR3AA2AW6O6VMDJYDwhV4PJM5uNVNQ2VoGWoc54aRsRc6bn1qvk8ntZJI57uKMVzuJcSJ3NFz3A2HsW+QN0wMfhvCmK4bS1UEHEFTKZm9V9TeR0LrWzNJPLsNxoPbSjydY2Bb9MsW+O8f8AZelp1hySAwTeFuIIcElwwcRTSZ3XFS/MZmN3LQ6/z3Gvsom8L8T4JVR18OPVVb0Dsxpqid5ZIO0HU9nbbTdetFotsoJomObZzQbobBHFw/itHidCJ4ZQNbPjeQHRu7Wkc1adJEdns/uF41x5gmGy8URF9K3rwEus5wuQTyKpzw7hLQSKNvte4/mmo2hN7n0BG9pNmkE7mx2U915v5D4IouFJXRsDXOq5MxG5tYD5L0lOqEJdLqhCQCXQnWQgD//Z">
            <a:extLst>
              <a:ext uri="{FF2B5EF4-FFF2-40B4-BE49-F238E27FC236}">
                <a16:creationId xmlns:a16="http://schemas.microsoft.com/office/drawing/2014/main" id="{DCE1280B-7AD1-9633-6D7C-4F74A4C6CA9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98475" y="2878138"/>
            <a:ext cx="2468563" cy="138588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 sz="304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EAB6BBF-C153-CDE5-6E61-E4B5F02C6AB2}"/>
              </a:ext>
            </a:extLst>
          </p:cNvPr>
          <p:cNvSpPr/>
          <p:nvPr/>
        </p:nvSpPr>
        <p:spPr>
          <a:xfrm>
            <a:off x="-17463" y="31608713"/>
            <a:ext cx="43908663" cy="974725"/>
          </a:xfrm>
          <a:prstGeom prst="rect">
            <a:avLst/>
          </a:prstGeom>
          <a:gradFill flip="none" rotWithShape="1">
            <a:gsLst>
              <a:gs pos="0">
                <a:srgbClr val="8A0000"/>
              </a:gs>
              <a:gs pos="100000">
                <a:srgbClr val="440000"/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5320"/>
              <a:t>	</a:t>
            </a:r>
            <a:r>
              <a:rPr lang="en-US" sz="288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ResearcHStart</a:t>
            </a:r>
            <a:r>
              <a:rPr lang="en-US" sz="288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funded through philanthropic support from Debra and Ira Cohen, Kim </a:t>
            </a:r>
            <a:r>
              <a:rPr lang="en-US" sz="288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Duchossois</a:t>
            </a:r>
            <a:r>
              <a:rPr lang="en-US" sz="288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and other generous donors. </a:t>
            </a:r>
          </a:p>
        </p:txBody>
      </p:sp>
      <p:sp>
        <p:nvSpPr>
          <p:cNvPr id="4114" name="TextBox 4">
            <a:extLst>
              <a:ext uri="{FF2B5EF4-FFF2-40B4-BE49-F238E27FC236}">
                <a16:creationId xmlns:a16="http://schemas.microsoft.com/office/drawing/2014/main" id="{4A6390C7-2F9B-301F-823E-C5105C97CB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54013" y="6203950"/>
            <a:ext cx="7848687" cy="3367076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>
            <a:spAutoFit/>
          </a:bodyPr>
          <a:lstStyle>
            <a:lvl1pPr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Clr>
                <a:srgbClr val="800000"/>
              </a:buClr>
              <a:defRPr/>
            </a:pPr>
            <a:r>
              <a:rPr lang="en-US" altLang="en-US" sz="3000">
                <a:latin typeface="Arial"/>
                <a:ea typeface="ＭＳ Ｐゴシック"/>
                <a:cs typeface="Arial"/>
              </a:rPr>
              <a:t>First, using an MTT assay, we assessed a wide variety of concentrations of both TETi76 as well as Bobcat339 to determine how much of each molecule to use for the true experiment. We tested the anti-proliferation rates of the respective inhibitors using a CT-26 Cell line. (M1)</a:t>
            </a:r>
          </a:p>
        </p:txBody>
      </p:sp>
      <p:sp>
        <p:nvSpPr>
          <p:cNvPr id="4116" name="Text Box 744">
            <a:extLst>
              <a:ext uri="{FF2B5EF4-FFF2-40B4-BE49-F238E27FC236}">
                <a16:creationId xmlns:a16="http://schemas.microsoft.com/office/drawing/2014/main" id="{8F548629-8964-1204-CACF-7DC03E873B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53100" y="24993600"/>
            <a:ext cx="12430125" cy="771525"/>
          </a:xfrm>
          <a:prstGeom prst="roundRect">
            <a:avLst>
              <a:gd name="adj" fmla="val 16667"/>
            </a:avLst>
          </a:prstGeom>
          <a:solidFill>
            <a:srgbClr val="8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46269" tIns="73134" rIns="146269" bIns="73134"/>
          <a:lstStyle>
            <a:lvl1pPr>
              <a:defRPr sz="3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3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3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3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3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4000" b="1" dirty="0">
                <a:solidFill>
                  <a:schemeClr val="bg1"/>
                </a:solidFill>
              </a:rPr>
              <a:t>CITATIONS</a:t>
            </a:r>
          </a:p>
        </p:txBody>
      </p:sp>
      <p:sp>
        <p:nvSpPr>
          <p:cNvPr id="4117" name="Text Box 703">
            <a:extLst>
              <a:ext uri="{FF2B5EF4-FFF2-40B4-BE49-F238E27FC236}">
                <a16:creationId xmlns:a16="http://schemas.microsoft.com/office/drawing/2014/main" id="{BBB85D55-D324-4FFD-D30C-23FCA2E410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038" y="25069800"/>
            <a:ext cx="12431713" cy="771525"/>
          </a:xfrm>
          <a:prstGeom prst="roundRect">
            <a:avLst>
              <a:gd name="adj" fmla="val 16667"/>
            </a:avLst>
          </a:prstGeom>
          <a:solidFill>
            <a:srgbClr val="8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46269" tIns="73134" rIns="146269" bIns="73134"/>
          <a:lstStyle>
            <a:lvl1pPr>
              <a:defRPr sz="3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3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3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3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3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600" b="1">
                <a:solidFill>
                  <a:schemeClr val="bg1"/>
                </a:solidFill>
              </a:rPr>
              <a:t>USE OF ChatGPT-4 IN RESEARCH + PROTEOMICS</a:t>
            </a:r>
          </a:p>
        </p:txBody>
      </p:sp>
      <p:sp>
        <p:nvSpPr>
          <p:cNvPr id="4121" name="TextBox 50">
            <a:extLst>
              <a:ext uri="{FF2B5EF4-FFF2-40B4-BE49-F238E27FC236}">
                <a16:creationId xmlns:a16="http://schemas.microsoft.com/office/drawing/2014/main" id="{819BAA6D-B90C-52E4-5E22-BBB734C438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56694" y="14409465"/>
            <a:ext cx="12442825" cy="710963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457200" indent="-457200">
              <a:buClr>
                <a:srgbClr val="800000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3040"/>
              <a:t>12.5/25 µM of TETi76 and 25/50 µM of Bobcat339 were shown to be optimal in M1</a:t>
            </a:r>
          </a:p>
          <a:p>
            <a:pPr marL="457200" indent="-457200">
              <a:buClr>
                <a:srgbClr val="800000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3040"/>
              <a:t>The control appears to show considerably higher 5-hmC levels than both inhibitors</a:t>
            </a:r>
          </a:p>
          <a:p>
            <a:pPr marL="457200" indent="-457200">
              <a:buClr>
                <a:srgbClr val="800000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3040"/>
              <a:t>TETi76 showed very small 5-hmC levels which indicates that demethylation was effectively interrupted</a:t>
            </a:r>
          </a:p>
          <a:p>
            <a:pPr marL="457200" indent="-457200">
              <a:buClr>
                <a:srgbClr val="800000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3040"/>
              <a:t>Small molecule approaches in targeting TET2 inhibition are shown to be worth looking into more, as 5-hmC levels appear to be lowered from inhibitors</a:t>
            </a:r>
          </a:p>
          <a:p>
            <a:pPr marL="457200" indent="-457200">
              <a:buClr>
                <a:srgbClr val="800000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3040"/>
              <a:t>We would like to run this experiment again, and confirm the results</a:t>
            </a:r>
          </a:p>
          <a:p>
            <a:pPr marL="457200" indent="-457200">
              <a:buClr>
                <a:srgbClr val="800000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3040"/>
              <a:t>We are looking to identify more small molecules that can act as TET2 inhibitors, specifically other alpha-ketoglutarate competitors</a:t>
            </a:r>
          </a:p>
          <a:p>
            <a:pPr marL="457200" indent="-457200">
              <a:buClr>
                <a:srgbClr val="800000"/>
              </a:buClr>
              <a:buFont typeface="Arial" panose="020B0604020202020204" pitchFamily="34" charset="0"/>
              <a:buChar char="•"/>
              <a:defRPr/>
            </a:pPr>
            <a:endParaRPr lang="en-US" altLang="en-US" sz="3040"/>
          </a:p>
          <a:p>
            <a:pPr marL="457200" indent="-457200">
              <a:buClr>
                <a:srgbClr val="800000"/>
              </a:buClr>
              <a:buFont typeface="Arial" panose="020B0604020202020204" pitchFamily="34" charset="0"/>
              <a:buChar char="•"/>
              <a:defRPr/>
            </a:pPr>
            <a:endParaRPr lang="en-US" altLang="en-US" sz="3040"/>
          </a:p>
          <a:p>
            <a:pPr marL="457200" indent="-457200">
              <a:buClr>
                <a:srgbClr val="800000"/>
              </a:buClr>
              <a:buFont typeface="Arial" panose="020B0604020202020204" pitchFamily="34" charset="0"/>
              <a:buChar char="•"/>
              <a:defRPr/>
            </a:pPr>
            <a:endParaRPr lang="en-US" altLang="en-US" sz="3040"/>
          </a:p>
        </p:txBody>
      </p:sp>
      <p:sp>
        <p:nvSpPr>
          <p:cNvPr id="4122" name="TextBox 51">
            <a:extLst>
              <a:ext uri="{FF2B5EF4-FFF2-40B4-BE49-F238E27FC236}">
                <a16:creationId xmlns:a16="http://schemas.microsoft.com/office/drawing/2014/main" id="{6F774BB1-12AD-5C54-31F9-5F4CEAD4E2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04570" y="21004695"/>
            <a:ext cx="12442825" cy="3834896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t">
            <a:spAutoFit/>
          </a:bodyPr>
          <a:lstStyle>
            <a:lvl1pPr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Clr>
                <a:srgbClr val="800000"/>
              </a:buClr>
              <a:defRPr/>
            </a:pPr>
            <a:r>
              <a:rPr lang="en-US" altLang="en-US" sz="3040" dirty="0"/>
              <a:t>My immense appreciation goes out to everyone who made this research possible:</a:t>
            </a:r>
          </a:p>
          <a:p>
            <a:pPr marL="457200" indent="-457200">
              <a:buClr>
                <a:srgbClr val="800000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3000" dirty="0">
                <a:latin typeface="Arial"/>
                <a:ea typeface="ＭＳ Ｐゴシック"/>
                <a:cs typeface="Arial"/>
              </a:rPr>
              <a:t>Stephen Kron M.D. Ph.D..(Principal Investigator) and everyone I interacted with in the Kron Lab</a:t>
            </a:r>
          </a:p>
          <a:p>
            <a:pPr marL="457200" indent="-457200">
              <a:buClr>
                <a:srgbClr val="800000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3040" dirty="0"/>
              <a:t>Sera </a:t>
            </a:r>
            <a:r>
              <a:rPr lang="en-US" altLang="en-US" sz="3040" dirty="0" err="1"/>
              <a:t>Averbek</a:t>
            </a:r>
            <a:r>
              <a:rPr lang="en-US" altLang="en-US" sz="3040" dirty="0"/>
              <a:t> Ph.D., my Research Supervisor/Mentor</a:t>
            </a:r>
          </a:p>
          <a:p>
            <a:pPr marL="457200" indent="-457200">
              <a:buClr>
                <a:srgbClr val="800000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3040" dirty="0"/>
              <a:t>Don </a:t>
            </a:r>
            <a:r>
              <a:rPr lang="en-US" altLang="en-US" sz="3040" dirty="0" err="1"/>
              <a:t>Wolfgeher</a:t>
            </a:r>
            <a:r>
              <a:rPr lang="en-US" altLang="en-US" sz="3040" dirty="0"/>
              <a:t>, the proteomics expert</a:t>
            </a:r>
          </a:p>
          <a:p>
            <a:pPr marL="457200" indent="-457200">
              <a:buClr>
                <a:srgbClr val="800000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3000" dirty="0">
                <a:latin typeface="Arial"/>
                <a:ea typeface="ＭＳ Ｐゴシック"/>
                <a:cs typeface="Arial"/>
              </a:rPr>
              <a:t>Megan Mekinda Ph.D., Basia Galinski PhD., and Michelle Domecki </a:t>
            </a:r>
            <a:endParaRPr lang="en-US" altLang="en-US" sz="3000" dirty="0">
              <a:cs typeface="Arial"/>
            </a:endParaRPr>
          </a:p>
          <a:p>
            <a:pPr marL="457200" indent="-457200">
              <a:buClr>
                <a:srgbClr val="800000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3040" dirty="0"/>
              <a:t>The University of Chicago Cancer Center and Microscope Core</a:t>
            </a:r>
          </a:p>
        </p:txBody>
      </p:sp>
      <p:sp>
        <p:nvSpPr>
          <p:cNvPr id="4123" name="TextBox 52">
            <a:extLst>
              <a:ext uri="{FF2B5EF4-FFF2-40B4-BE49-F238E27FC236}">
                <a16:creationId xmlns:a16="http://schemas.microsoft.com/office/drawing/2014/main" id="{0C646349-8094-32B9-B530-2EE1638746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7354" y="25850862"/>
            <a:ext cx="12442825" cy="5509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Clr>
                <a:srgbClr val="800000"/>
              </a:buClr>
              <a:defRPr/>
            </a:pPr>
            <a:r>
              <a:rPr lang="en-US" altLang="en-US" sz="2200"/>
              <a:t>1. </a:t>
            </a:r>
            <a:r>
              <a:rPr lang="en-US" altLang="en-US" sz="2200" err="1"/>
              <a:t>Platanias</a:t>
            </a:r>
            <a:r>
              <a:rPr lang="en-US" altLang="en-US" sz="2200"/>
              <a:t>, L. (2005). Mechanisms of type-I- and type-II-interferon-mediated </a:t>
            </a:r>
            <a:r>
              <a:rPr lang="en-US" altLang="en-US" sz="2200" err="1"/>
              <a:t>signalling</a:t>
            </a:r>
            <a:r>
              <a:rPr lang="en-US" altLang="en-US" sz="2200"/>
              <a:t>. Nat Rev </a:t>
            </a:r>
            <a:r>
              <a:rPr lang="en-US" altLang="en-US" sz="2200" err="1"/>
              <a:t>Immunol</a:t>
            </a:r>
            <a:r>
              <a:rPr lang="en-US" altLang="en-US" sz="2200"/>
              <a:t>, 5, 375–386.</a:t>
            </a:r>
          </a:p>
          <a:p>
            <a:pPr>
              <a:buClr>
                <a:srgbClr val="800000"/>
              </a:buClr>
              <a:defRPr/>
            </a:pPr>
            <a:r>
              <a:rPr lang="en-US" altLang="en-US" sz="2200"/>
              <a:t>2. </a:t>
            </a:r>
            <a:r>
              <a:rPr lang="en-US" altLang="en-US" sz="2200" err="1"/>
              <a:t>Doi</a:t>
            </a:r>
            <a:r>
              <a:rPr lang="en-US" altLang="en-US" sz="2200"/>
              <a:t>, T., Ishikawa, T., Okayama, T., Oka, K., </a:t>
            </a:r>
            <a:r>
              <a:rPr lang="en-US" altLang="en-US" sz="2200" err="1"/>
              <a:t>Mizushima</a:t>
            </a:r>
            <a:r>
              <a:rPr lang="en-US" altLang="en-US" sz="2200"/>
              <a:t>, K., Yasuda, T., ... Itoh, Y. (2017). The JAK/STAT pathway is involved in the upregulation of PD-L1 expression in pancreatic cancer cell lines. Oncology Reports, 37, 1545-1554.</a:t>
            </a:r>
          </a:p>
          <a:p>
            <a:pPr>
              <a:buClr>
                <a:srgbClr val="800000"/>
              </a:buClr>
              <a:defRPr/>
            </a:pPr>
            <a:r>
              <a:rPr lang="en-US" altLang="en-US" sz="2200"/>
              <a:t>3. Rasmussen, K. D., &amp; </a:t>
            </a:r>
            <a:r>
              <a:rPr lang="en-US" altLang="en-US" sz="2200" err="1"/>
              <a:t>Helin</a:t>
            </a:r>
            <a:r>
              <a:rPr lang="en-US" altLang="en-US" sz="2200"/>
              <a:t>, K. (2016). Role of TET enzymes in DNA methylation, development, and cancer. Genes Dev, 30(7), 733-750. </a:t>
            </a:r>
            <a:r>
              <a:rPr lang="en-US" altLang="en-US" sz="2200" err="1"/>
              <a:t>doi</a:t>
            </a:r>
            <a:r>
              <a:rPr lang="en-US" altLang="en-US" sz="2200"/>
              <a:t>: 10.1101/gad.276568.115.</a:t>
            </a:r>
          </a:p>
          <a:p>
            <a:pPr>
              <a:buClr>
                <a:srgbClr val="800000"/>
              </a:buClr>
              <a:defRPr/>
            </a:pPr>
            <a:r>
              <a:rPr lang="en-US" altLang="en-US" sz="2200"/>
              <a:t>4. Xu, Y.-P., </a:t>
            </a:r>
            <a:r>
              <a:rPr lang="en-US" altLang="en-US" sz="2200" err="1"/>
              <a:t>Lv</a:t>
            </a:r>
            <a:r>
              <a:rPr lang="en-US" altLang="en-US" sz="2200"/>
              <a:t>, L., Liu, Y., Smith, M. D., Li, W.-C., Tan, X.-M. (2019). Tumor suppressor TET2 promotes cancer immunity and immunotherapy efficacy. J </a:t>
            </a:r>
            <a:r>
              <a:rPr lang="en-US" altLang="en-US" sz="2200" err="1"/>
              <a:t>Clin</a:t>
            </a:r>
            <a:r>
              <a:rPr lang="en-US" altLang="en-US" sz="2200"/>
              <a:t> Invest, 129, 4316-4331.</a:t>
            </a:r>
          </a:p>
          <a:p>
            <a:pPr>
              <a:buClr>
                <a:srgbClr val="800000"/>
              </a:buClr>
              <a:defRPr/>
            </a:pPr>
            <a:r>
              <a:rPr lang="en-US" altLang="en-US" sz="2200"/>
              <a:t>5. Chua, G. N. L., </a:t>
            </a:r>
            <a:r>
              <a:rPr lang="en-US" altLang="en-US" sz="2200" err="1"/>
              <a:t>Wassarman</a:t>
            </a:r>
            <a:r>
              <a:rPr lang="en-US" altLang="en-US" sz="2200"/>
              <a:t>, K. L., Sun, H., Alp, J. A., </a:t>
            </a:r>
            <a:r>
              <a:rPr lang="en-US" altLang="en-US" sz="2200" err="1"/>
              <a:t>Jarczyk</a:t>
            </a:r>
            <a:r>
              <a:rPr lang="en-US" altLang="en-US" sz="2200"/>
              <a:t>, E. I., </a:t>
            </a:r>
            <a:r>
              <a:rPr lang="en-US" altLang="en-US" sz="2200" err="1"/>
              <a:t>Kuzio</a:t>
            </a:r>
            <a:r>
              <a:rPr lang="en-US" altLang="en-US" sz="2200"/>
              <a:t>, N. J., Bennett, M. J., </a:t>
            </a:r>
            <a:r>
              <a:rPr lang="en-US" altLang="en-US" sz="2200" err="1"/>
              <a:t>Malachowsky</a:t>
            </a:r>
            <a:r>
              <a:rPr lang="en-US" altLang="en-US" sz="2200"/>
              <a:t>, B. G., Kruse, M., &amp; Kennedy, A. J. (2019). Cytosine-Based TET Enzyme Inhibitors. ACS Med </a:t>
            </a:r>
            <a:r>
              <a:rPr lang="en-US" altLang="en-US" sz="2200" err="1"/>
              <a:t>Chem</a:t>
            </a:r>
            <a:r>
              <a:rPr lang="en-US" altLang="en-US" sz="2200"/>
              <a:t> Lett, 10(2), 180-185. </a:t>
            </a:r>
            <a:r>
              <a:rPr lang="en-US" altLang="en-US" sz="2200" err="1"/>
              <a:t>doi</a:t>
            </a:r>
            <a:r>
              <a:rPr lang="en-US" altLang="en-US" sz="2200"/>
              <a:t>: 10.1021/acsmedchemlett.8b00474. PMID: 30783500; PMCID: PMC6378777.</a:t>
            </a:r>
          </a:p>
          <a:p>
            <a:pPr>
              <a:buClr>
                <a:srgbClr val="800000"/>
              </a:buClr>
              <a:defRPr/>
            </a:pPr>
            <a:r>
              <a:rPr lang="en-US" altLang="en-US" sz="2200"/>
              <a:t>6. DNA </a:t>
            </a:r>
            <a:r>
              <a:rPr lang="en-US" altLang="en-US" sz="2200" err="1"/>
              <a:t>Reactome</a:t>
            </a:r>
            <a:r>
              <a:rPr lang="en-US" altLang="en-US" sz="2200"/>
              <a:t>. (2023). TET1,2,3 and TDG </a:t>
            </a:r>
            <a:r>
              <a:rPr lang="en-US" altLang="en-US" sz="2200" err="1"/>
              <a:t>demethylate</a:t>
            </a:r>
            <a:r>
              <a:rPr lang="en-US" altLang="en-US" sz="2200"/>
              <a:t>. Retrieved June 20, 2023, from https://reactome.org/content/detail/R-HSA-69306</a:t>
            </a:r>
          </a:p>
          <a:p>
            <a:pPr>
              <a:buClr>
                <a:srgbClr val="800000"/>
              </a:buClr>
              <a:defRPr/>
            </a:pPr>
            <a:r>
              <a:rPr lang="en-US" altLang="en-US" sz="2200"/>
              <a:t>7. All </a:t>
            </a:r>
            <a:r>
              <a:rPr lang="en-US" altLang="en-US" sz="2250"/>
              <a:t>images</a:t>
            </a:r>
            <a:r>
              <a:rPr lang="en-US" altLang="en-US" sz="2200"/>
              <a:t> were created using Biorender.com and all image analysis was done through Image J</a:t>
            </a:r>
          </a:p>
        </p:txBody>
      </p:sp>
      <p:sp>
        <p:nvSpPr>
          <p:cNvPr id="4124" name="TextBox 53">
            <a:extLst>
              <a:ext uri="{FF2B5EF4-FFF2-40B4-BE49-F238E27FC236}">
                <a16:creationId xmlns:a16="http://schemas.microsoft.com/office/drawing/2014/main" id="{E97254C0-4ED2-4DA4-859D-78CE658B13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826" y="6020513"/>
            <a:ext cx="12442825" cy="6641818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t">
            <a:spAutoFit/>
          </a:bodyPr>
          <a:lstStyle>
            <a:lvl1pPr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Clr>
                <a:srgbClr val="800000"/>
              </a:buClr>
              <a:defRPr/>
            </a:pPr>
            <a:r>
              <a:rPr lang="en-US" altLang="en-US" sz="3000">
                <a:latin typeface="Arial"/>
                <a:ea typeface="ＭＳ Ｐゴシック"/>
                <a:cs typeface="Arial"/>
              </a:rPr>
              <a:t>The efficacy of radiation seems to be dependent upon the immune system's ability to induce an anti-tumor response thereafter. Adaptive resistance has shown to get in the way of this response, and PD-L1 expression has been identified as a target for maximizing radiation therapy results. The present study is dedicated towards getting past current TET2 inhibition limits by using the small molecules, TETi76 and Bobcat339, as alpha-ketoglutarate competitors to inhibit TET2 demethylation. To evaluate the effectiveness of this targeting, we first conducted an MTT assay to determine optimal inhibitor concentrations. Next, immunofluorescence staining of 5-hmC showed that small molecule inhibitors of TET2 are worth studying further. Throughout the entire project, we contemplated the functionality of using artificial intelligence as a research tool. This resulted in a subproject involving proteomics that helped evaluate how useful(and truthful) AI can be.</a:t>
            </a:r>
          </a:p>
        </p:txBody>
      </p:sp>
      <p:sp>
        <p:nvSpPr>
          <p:cNvPr id="3" name="Text Box 169">
            <a:extLst>
              <a:ext uri="{FF2B5EF4-FFF2-40B4-BE49-F238E27FC236}">
                <a16:creationId xmlns:a16="http://schemas.microsoft.com/office/drawing/2014/main" id="{7921FF76-DE18-2081-CCD7-EC815E461A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1439" y="3500437"/>
            <a:ext cx="43891201" cy="1722438"/>
          </a:xfrm>
          <a:prstGeom prst="rect">
            <a:avLst/>
          </a:prstGeom>
          <a:noFill/>
          <a:ln>
            <a:noFill/>
          </a:ln>
          <a:effectLst/>
        </p:spPr>
        <p:txBody>
          <a:bodyPr lIns="146269" tIns="73134" rIns="146269" bIns="73134">
            <a:spAutoFit/>
          </a:bodyPr>
          <a:lstStyle>
            <a:lvl1pPr>
              <a:defRPr sz="1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5120"/>
              <a:t>Samuel J. Frausto, Sera </a:t>
            </a:r>
            <a:r>
              <a:rPr lang="en-US" sz="5120" err="1"/>
              <a:t>Averbek</a:t>
            </a:r>
            <a:r>
              <a:rPr lang="en-US" sz="5120"/>
              <a:t>, Stephen J. </a:t>
            </a:r>
            <a:r>
              <a:rPr lang="en-US" sz="5120" err="1"/>
              <a:t>Kron</a:t>
            </a:r>
            <a:endParaRPr lang="en-US" sz="5120"/>
          </a:p>
          <a:p>
            <a:pPr algn="ctr">
              <a:defRPr/>
            </a:pPr>
            <a:r>
              <a:rPr lang="en-US" sz="5120"/>
              <a:t>The University of Chicago Biological Sciences Department of Cellular Genetics and Microbiology</a:t>
            </a:r>
          </a:p>
        </p:txBody>
      </p:sp>
      <p:sp>
        <p:nvSpPr>
          <p:cNvPr id="9922" name="Text Box 706">
            <a:extLst>
              <a:ext uri="{FF2B5EF4-FFF2-40B4-BE49-F238E27FC236}">
                <a16:creationId xmlns:a16="http://schemas.microsoft.com/office/drawing/2014/main" id="{427CCF94-5D67-509C-59BB-86C61AB08C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32218" y="748783"/>
            <a:ext cx="25288876" cy="306439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401283" tIns="200642" rIns="401283" bIns="200642">
            <a:spAutoFit/>
          </a:bodyPr>
          <a:lstStyle>
            <a:lvl1pPr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sz="8640" b="1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Evaluating Small Molecule Inhibition of TET2 to Overcome Adaptive Resistance to Radiation</a:t>
            </a:r>
          </a:p>
        </p:txBody>
      </p:sp>
      <p:pic>
        <p:nvPicPr>
          <p:cNvPr id="4127" name="Picture 4">
            <a:extLst>
              <a:ext uri="{FF2B5EF4-FFF2-40B4-BE49-F238E27FC236}">
                <a16:creationId xmlns:a16="http://schemas.microsoft.com/office/drawing/2014/main" id="{6521B49C-343B-C4E7-C2AD-CB048D7CDA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56788" y="1051719"/>
            <a:ext cx="8334375" cy="190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8" name="Picture 32">
            <a:extLst>
              <a:ext uri="{FF2B5EF4-FFF2-40B4-BE49-F238E27FC236}">
                <a16:creationId xmlns:a16="http://schemas.microsoft.com/office/drawing/2014/main" id="{52213F70-C443-0770-B60D-EDFF233A25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038" y="867715"/>
            <a:ext cx="9885362" cy="2382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TextBox 4">
            <a:extLst>
              <a:ext uri="{FF2B5EF4-FFF2-40B4-BE49-F238E27FC236}">
                <a16:creationId xmlns:a16="http://schemas.microsoft.com/office/drawing/2014/main" id="{4A6390C7-2F9B-301F-823E-C5105C97CB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54013" y="9600696"/>
            <a:ext cx="7505748" cy="383489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Clr>
                <a:srgbClr val="800000"/>
              </a:buClr>
              <a:defRPr/>
            </a:pPr>
            <a:r>
              <a:rPr lang="en-US" altLang="en-US" sz="3040"/>
              <a:t>Next, we took advantage of the 5hmC increase after IFN-</a:t>
            </a:r>
            <a:r>
              <a:rPr lang="el-GR" sz="3040">
                <a:ea typeface="Cambria" panose="02040503050406030204" pitchFamily="18" charset="0"/>
                <a:cs typeface="Arial" panose="020B0604020202020204" pitchFamily="34" charset="0"/>
              </a:rPr>
              <a:t> γ</a:t>
            </a:r>
            <a:r>
              <a:rPr lang="en-US" sz="3040">
                <a:ea typeface="Cambria" panose="02040503050406030204" pitchFamily="18" charset="0"/>
                <a:cs typeface="Arial" panose="020B0604020202020204" pitchFamily="34" charset="0"/>
              </a:rPr>
              <a:t> stimulation. We used immunofluorescence staining of 5-hmC to determine effectiveness of both inhibitors. The concentrations we used were determined in the method above. Stained foci showed true demethylation of 5-mC into 5-hmC. (M2)</a:t>
            </a:r>
            <a:endParaRPr lang="en-US" altLang="en-US" sz="3040"/>
          </a:p>
        </p:txBody>
      </p:sp>
      <p:sp>
        <p:nvSpPr>
          <p:cNvPr id="54" name="TextBox 50">
            <a:extLst>
              <a:ext uri="{FF2B5EF4-FFF2-40B4-BE49-F238E27FC236}">
                <a16:creationId xmlns:a16="http://schemas.microsoft.com/office/drawing/2014/main" id="{819BAA6D-B90C-52E4-5E22-BBB734C438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25984200"/>
            <a:ext cx="8160272" cy="523835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Clr>
                <a:srgbClr val="800000"/>
              </a:buClr>
              <a:defRPr/>
            </a:pPr>
            <a:r>
              <a:rPr lang="en-US" altLang="en-US" sz="3040"/>
              <a:t>As artificial intelligence(AI) is a relatively new and rapidly developing technology, we were unsure if it’s use would be beneficial or harmful in the present study. To test this, we presented both a proteomics expert as well as an amateur with identical protein sequencing projects, allowing the former to strictly use traditional methods, and the latter to strictly use </a:t>
            </a:r>
            <a:r>
              <a:rPr lang="en-US" altLang="en-US" sz="3040" err="1"/>
              <a:t>OpenAI’s</a:t>
            </a:r>
            <a:r>
              <a:rPr lang="en-US" altLang="en-US" sz="3040"/>
              <a:t> GPT-4. Scan the QR code to see the functions/limitations of AI as well as it’s implementations in the present study.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242"/>
          <a:stretch/>
        </p:blipFill>
        <p:spPr>
          <a:xfrm>
            <a:off x="8311019" y="30226975"/>
            <a:ext cx="3957181" cy="1167425"/>
          </a:xfrm>
          <a:prstGeom prst="rect">
            <a:avLst/>
          </a:prstGeom>
        </p:spPr>
      </p:pic>
      <p:sp>
        <p:nvSpPr>
          <p:cNvPr id="78" name="Line 380">
            <a:extLst>
              <a:ext uri="{FF2B5EF4-FFF2-40B4-BE49-F238E27FC236}">
                <a16:creationId xmlns:a16="http://schemas.microsoft.com/office/drawing/2014/main" id="{003426FC-F023-A878-20E2-FEAB2BD57B26}"/>
              </a:ext>
            </a:extLst>
          </p:cNvPr>
          <p:cNvSpPr>
            <a:spLocks noChangeShapeType="1"/>
          </p:cNvSpPr>
          <p:nvPr/>
        </p:nvSpPr>
        <p:spPr bwMode="auto">
          <a:xfrm>
            <a:off x="12923838" y="5327650"/>
            <a:ext cx="0" cy="26281063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532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050" y="13335374"/>
            <a:ext cx="12761979" cy="11683502"/>
          </a:xfrm>
          <a:prstGeom prst="rect">
            <a:avLst/>
          </a:prstGeom>
        </p:spPr>
      </p:pic>
      <p:sp>
        <p:nvSpPr>
          <p:cNvPr id="80" name="TextBox 4">
            <a:extLst>
              <a:ext uri="{FF2B5EF4-FFF2-40B4-BE49-F238E27FC236}">
                <a16:creationId xmlns:a16="http://schemas.microsoft.com/office/drawing/2014/main" id="{4A6390C7-2F9B-301F-823E-C5105C97CB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038" y="22098000"/>
            <a:ext cx="5313362" cy="267765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Clr>
                <a:srgbClr val="800000"/>
              </a:buClr>
              <a:defRPr/>
            </a:pPr>
            <a:r>
              <a:rPr lang="en-US" altLang="en-US" sz="2400"/>
              <a:t>Objectives:</a:t>
            </a:r>
          </a:p>
          <a:p>
            <a:pPr>
              <a:buClr>
                <a:srgbClr val="800000"/>
              </a:buClr>
              <a:defRPr/>
            </a:pPr>
            <a:r>
              <a:rPr lang="en-US" altLang="en-US" sz="2400"/>
              <a:t>-Determine optimal concentrations of small molecule TET2 inhibitors</a:t>
            </a:r>
          </a:p>
          <a:p>
            <a:pPr>
              <a:buClr>
                <a:srgbClr val="800000"/>
              </a:buClr>
              <a:defRPr/>
            </a:pPr>
            <a:r>
              <a:rPr lang="en-US" altLang="en-US" sz="2400"/>
              <a:t>-Measure effectiveness of small molecules TETi76 and Bobcat339 as alpha-ketoglutarate competitors to block function of TET2 Demethylation</a:t>
            </a:r>
          </a:p>
        </p:txBody>
      </p:sp>
      <p:pic>
        <p:nvPicPr>
          <p:cNvPr id="2051" name="Picture 205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421539" y="9697851"/>
            <a:ext cx="8144061" cy="3794563"/>
          </a:xfrm>
          <a:prstGeom prst="rect">
            <a:avLst/>
          </a:prstGeom>
        </p:spPr>
      </p:pic>
      <p:sp>
        <p:nvSpPr>
          <p:cNvPr id="85" name="Text Box 166">
            <a:extLst>
              <a:ext uri="{FF2B5EF4-FFF2-40B4-BE49-F238E27FC236}">
                <a16:creationId xmlns:a16="http://schemas.microsoft.com/office/drawing/2014/main" id="{DA65547F-9AA2-EA4B-EE8E-19A588EA5B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57200" y="13782675"/>
            <a:ext cx="17433925" cy="771525"/>
          </a:xfrm>
          <a:prstGeom prst="roundRect">
            <a:avLst>
              <a:gd name="adj" fmla="val 16667"/>
            </a:avLst>
          </a:prstGeom>
          <a:solidFill>
            <a:srgbClr val="8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46269" tIns="73134" rIns="146269" bIns="73134"/>
          <a:lstStyle>
            <a:lvl1pPr>
              <a:defRPr sz="3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3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3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3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3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4000" b="1" dirty="0">
                <a:solidFill>
                  <a:schemeClr val="bg1"/>
                </a:solidFill>
              </a:rPr>
              <a:t>RESULTS</a:t>
            </a:r>
          </a:p>
        </p:txBody>
      </p:sp>
      <p:pic>
        <p:nvPicPr>
          <p:cNvPr id="2053" name="Picture 205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79405" y="26092919"/>
            <a:ext cx="4106094" cy="4106094"/>
          </a:xfrm>
          <a:prstGeom prst="rect">
            <a:avLst/>
          </a:prstGeom>
        </p:spPr>
      </p:pic>
      <p:sp>
        <p:nvSpPr>
          <p:cNvPr id="2069" name="Rectangle 2068"/>
          <p:cNvSpPr/>
          <p:nvPr/>
        </p:nvSpPr>
        <p:spPr bwMode="auto">
          <a:xfrm>
            <a:off x="19711128" y="23118521"/>
            <a:ext cx="10997472" cy="8160999"/>
          </a:xfrm>
          <a:prstGeom prst="rect">
            <a:avLst/>
          </a:prstGeom>
          <a:solidFill>
            <a:srgbClr val="EEF4FB"/>
          </a:solidFill>
          <a:ln w="76200" cap="flat" cmpd="sng" algn="ctr">
            <a:solidFill>
              <a:srgbClr val="95AAD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05" name="Picture 10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907777" y="27782977"/>
            <a:ext cx="10610643" cy="3413079"/>
          </a:xfrm>
          <a:prstGeom prst="rect">
            <a:avLst/>
          </a:prstGeom>
        </p:spPr>
      </p:pic>
      <p:sp>
        <p:nvSpPr>
          <p:cNvPr id="111" name="TextBox 50">
            <a:extLst>
              <a:ext uri="{FF2B5EF4-FFF2-40B4-BE49-F238E27FC236}">
                <a16:creationId xmlns:a16="http://schemas.microsoft.com/office/drawing/2014/main" id="{819BAA6D-B90C-52E4-5E22-BBB734C438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56673" y="23170145"/>
            <a:ext cx="10718578" cy="56015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Clr>
                <a:srgbClr val="800000"/>
              </a:buClr>
              <a:defRPr/>
            </a:pPr>
            <a:r>
              <a:rPr lang="en-US" altLang="en-US" sz="3040"/>
              <a:t>TETi76 Results With 12.5µM (top) and 25 µM (bottom) (M2)</a:t>
            </a:r>
          </a:p>
        </p:txBody>
      </p:sp>
      <p:sp>
        <p:nvSpPr>
          <p:cNvPr id="2071" name="TextBox 2070"/>
          <p:cNvSpPr txBox="1"/>
          <p:nvPr/>
        </p:nvSpPr>
        <p:spPr>
          <a:xfrm>
            <a:off x="20285702" y="23728456"/>
            <a:ext cx="2344787" cy="561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5-hmC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23412779" y="23728456"/>
            <a:ext cx="2344787" cy="561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DNA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26676285" y="23777488"/>
            <a:ext cx="413459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5-hmC/DNA Merge</a:t>
            </a:r>
          </a:p>
        </p:txBody>
      </p:sp>
      <p:sp>
        <p:nvSpPr>
          <p:cNvPr id="115" name="Rectangle 114"/>
          <p:cNvSpPr/>
          <p:nvPr/>
        </p:nvSpPr>
        <p:spPr bwMode="auto">
          <a:xfrm>
            <a:off x="31623000" y="5348571"/>
            <a:ext cx="11601322" cy="8200961"/>
          </a:xfrm>
          <a:prstGeom prst="rect">
            <a:avLst/>
          </a:prstGeom>
          <a:solidFill>
            <a:srgbClr val="EEF4FB"/>
          </a:solidFill>
          <a:ln w="76200" cap="flat" cmpd="sng" algn="ctr">
            <a:solidFill>
              <a:srgbClr val="95AAD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6" name="TextBox 50">
            <a:extLst>
              <a:ext uri="{FF2B5EF4-FFF2-40B4-BE49-F238E27FC236}">
                <a16:creationId xmlns:a16="http://schemas.microsoft.com/office/drawing/2014/main" id="{819BAA6D-B90C-52E4-5E22-BBB734C438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23000" y="5374387"/>
            <a:ext cx="11601321" cy="56015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buClr>
                <a:srgbClr val="800000"/>
              </a:buClr>
              <a:defRPr/>
            </a:pPr>
            <a:r>
              <a:rPr lang="en-US" altLang="en-US" sz="3040"/>
              <a:t>Bobcat339 Results With 25µM (top) and 50 µM (bottom) (M2)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32355786" y="5863502"/>
            <a:ext cx="2487110" cy="56359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/>
              <a:t>5-hmC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36066664" y="5898371"/>
            <a:ext cx="2487110" cy="56359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/>
              <a:t>DNA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39177423" y="5817557"/>
            <a:ext cx="3906134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/>
              <a:t>5-hmC/DNA Merge</a:t>
            </a:r>
          </a:p>
        </p:txBody>
      </p:sp>
      <p:pic>
        <p:nvPicPr>
          <p:cNvPr id="120" name="Picture 11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31394" y="9982860"/>
            <a:ext cx="11116235" cy="3385036"/>
          </a:xfrm>
          <a:prstGeom prst="rect">
            <a:avLst/>
          </a:prstGeom>
          <a:ln>
            <a:solidFill>
              <a:srgbClr val="95AAD3"/>
            </a:solidFill>
          </a:ln>
        </p:spPr>
      </p:pic>
      <p:pic>
        <p:nvPicPr>
          <p:cNvPr id="121" name="Picture 12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850445" y="6446824"/>
            <a:ext cx="11114556" cy="3384524"/>
          </a:xfrm>
          <a:prstGeom prst="rect">
            <a:avLst/>
          </a:prstGeom>
          <a:ln>
            <a:solidFill>
              <a:srgbClr val="95AAD3"/>
            </a:solidFill>
          </a:ln>
        </p:spPr>
      </p:pic>
      <p:grpSp>
        <p:nvGrpSpPr>
          <p:cNvPr id="129" name="Group 128"/>
          <p:cNvGrpSpPr/>
          <p:nvPr/>
        </p:nvGrpSpPr>
        <p:grpSpPr>
          <a:xfrm>
            <a:off x="18863695" y="14860408"/>
            <a:ext cx="12484668" cy="8036675"/>
            <a:chOff x="12458947" y="20153313"/>
            <a:chExt cx="14990963" cy="8632981"/>
          </a:xfrm>
        </p:grpSpPr>
        <p:sp>
          <p:nvSpPr>
            <p:cNvPr id="130" name="Rectangle 129"/>
            <p:cNvSpPr/>
            <p:nvPr/>
          </p:nvSpPr>
          <p:spPr bwMode="auto">
            <a:xfrm>
              <a:off x="13427291" y="20153313"/>
              <a:ext cx="13158679" cy="8632981"/>
            </a:xfrm>
            <a:prstGeom prst="rect">
              <a:avLst/>
            </a:prstGeom>
            <a:solidFill>
              <a:srgbClr val="EEF4FB"/>
            </a:solidFill>
            <a:ln w="76200" cap="flat" cmpd="sng" algn="ctr">
              <a:solidFill>
                <a:srgbClr val="95AAD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9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3" name="TextBox 50">
              <a:extLst>
                <a:ext uri="{FF2B5EF4-FFF2-40B4-BE49-F238E27FC236}">
                  <a16:creationId xmlns:a16="http://schemas.microsoft.com/office/drawing/2014/main" id="{819BAA6D-B90C-52E4-5E22-BBB734C438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458947" y="20176396"/>
              <a:ext cx="14990963" cy="56204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buClr>
                  <a:srgbClr val="800000"/>
                </a:buClr>
                <a:defRPr/>
              </a:pPr>
              <a:r>
                <a:rPr lang="en-US" altLang="en-US" sz="2800"/>
                <a:t>Control Results with only CT-26 Cells (top) and DMSO (bottom) (M2)</a:t>
              </a:r>
            </a:p>
          </p:txBody>
        </p:sp>
      </p:grpSp>
      <p:pic>
        <p:nvPicPr>
          <p:cNvPr id="138" name="Picture 137"/>
          <p:cNvPicPr>
            <a:picLocks noChangeAspect="1"/>
          </p:cNvPicPr>
          <p:nvPr/>
        </p:nvPicPr>
        <p:blipFill rotWithShape="1">
          <a:blip r:embed="rId12"/>
          <a:srcRect t="-1" b="-4522"/>
          <a:stretch/>
        </p:blipFill>
        <p:spPr>
          <a:xfrm>
            <a:off x="20365322" y="19414120"/>
            <a:ext cx="9675024" cy="3522080"/>
          </a:xfrm>
          <a:prstGeom prst="rect">
            <a:avLst/>
          </a:prstGeom>
        </p:spPr>
      </p:pic>
      <p:sp>
        <p:nvSpPr>
          <p:cNvPr id="140" name="TextBox 139"/>
          <p:cNvSpPr txBox="1"/>
          <p:nvPr/>
        </p:nvSpPr>
        <p:spPr>
          <a:xfrm>
            <a:off x="21320410" y="15683387"/>
            <a:ext cx="203073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</a:rPr>
              <a:t>5-hmC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24571187" y="15683387"/>
            <a:ext cx="203073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</a:rPr>
              <a:t>DNA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27011280" y="15697170"/>
            <a:ext cx="3745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olidFill>
                  <a:schemeClr val="bg1"/>
                </a:solidFill>
              </a:rPr>
              <a:t>5-hmC/DNA Merge</a:t>
            </a:r>
          </a:p>
        </p:txBody>
      </p:sp>
      <p:pic>
        <p:nvPicPr>
          <p:cNvPr id="144" name="Picture 14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907777" y="24341287"/>
            <a:ext cx="10610643" cy="3413078"/>
          </a:xfrm>
          <a:prstGeom prst="rect">
            <a:avLst/>
          </a:prstGeom>
        </p:spPr>
      </p:pic>
      <p:sp>
        <p:nvSpPr>
          <p:cNvPr id="148" name="Right Arrow 147"/>
          <p:cNvSpPr/>
          <p:nvPr/>
        </p:nvSpPr>
        <p:spPr bwMode="auto">
          <a:xfrm>
            <a:off x="40153049" y="10351743"/>
            <a:ext cx="669823" cy="313672"/>
          </a:xfrm>
          <a:prstGeom prst="rightArrow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9" name="Right Arrow 148"/>
          <p:cNvSpPr/>
          <p:nvPr/>
        </p:nvSpPr>
        <p:spPr bwMode="auto">
          <a:xfrm rot="1250664">
            <a:off x="39804488" y="11028790"/>
            <a:ext cx="504116" cy="290988"/>
          </a:xfrm>
          <a:prstGeom prst="rightArrow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0" name="Right Arrow 149"/>
          <p:cNvSpPr/>
          <p:nvPr/>
        </p:nvSpPr>
        <p:spPr bwMode="auto">
          <a:xfrm rot="18214386">
            <a:off x="39365270" y="12519183"/>
            <a:ext cx="504116" cy="290988"/>
          </a:xfrm>
          <a:prstGeom prst="rightArrow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1" name="Right Arrow 150"/>
          <p:cNvSpPr/>
          <p:nvPr/>
        </p:nvSpPr>
        <p:spPr bwMode="auto">
          <a:xfrm rot="19106331">
            <a:off x="39843226" y="8296747"/>
            <a:ext cx="356203" cy="259887"/>
          </a:xfrm>
          <a:prstGeom prst="rightArrow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2" name="Right Arrow 151"/>
          <p:cNvSpPr/>
          <p:nvPr/>
        </p:nvSpPr>
        <p:spPr bwMode="auto">
          <a:xfrm rot="633277">
            <a:off x="39854068" y="7429931"/>
            <a:ext cx="682881" cy="333441"/>
          </a:xfrm>
          <a:prstGeom prst="rightArrow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3" name="Right Arrow 152"/>
          <p:cNvSpPr/>
          <p:nvPr/>
        </p:nvSpPr>
        <p:spPr bwMode="auto">
          <a:xfrm rot="9667723">
            <a:off x="41258335" y="7532736"/>
            <a:ext cx="426463" cy="258628"/>
          </a:xfrm>
          <a:prstGeom prst="rightArrow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4" name="Right Arrow 153"/>
          <p:cNvSpPr/>
          <p:nvPr/>
        </p:nvSpPr>
        <p:spPr bwMode="auto">
          <a:xfrm rot="14139559">
            <a:off x="40890618" y="8059531"/>
            <a:ext cx="369980" cy="208166"/>
          </a:xfrm>
          <a:prstGeom prst="rightArrow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5" name="Right Arrow 154"/>
          <p:cNvSpPr/>
          <p:nvPr/>
        </p:nvSpPr>
        <p:spPr bwMode="auto">
          <a:xfrm rot="13245411">
            <a:off x="42628262" y="8100818"/>
            <a:ext cx="304944" cy="246589"/>
          </a:xfrm>
          <a:prstGeom prst="rightArrow">
            <a:avLst>
              <a:gd name="adj1" fmla="val 36792"/>
              <a:gd name="adj2" fmla="val 50000"/>
            </a:avLst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6" name="Right Arrow 155"/>
          <p:cNvSpPr/>
          <p:nvPr/>
        </p:nvSpPr>
        <p:spPr bwMode="auto">
          <a:xfrm rot="15712413">
            <a:off x="29981848" y="25361750"/>
            <a:ext cx="369980" cy="208166"/>
          </a:xfrm>
          <a:prstGeom prst="rightArrow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7" name="Right Arrow 156"/>
          <p:cNvSpPr/>
          <p:nvPr/>
        </p:nvSpPr>
        <p:spPr bwMode="auto">
          <a:xfrm rot="8827550">
            <a:off x="30099781" y="27998765"/>
            <a:ext cx="369980" cy="208166"/>
          </a:xfrm>
          <a:prstGeom prst="rightArrow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20341004" y="15945789"/>
            <a:ext cx="9675024" cy="3409011"/>
            <a:chOff x="20846199" y="16108206"/>
            <a:chExt cx="9614286" cy="3348525"/>
          </a:xfrm>
        </p:grpSpPr>
        <p:pic>
          <p:nvPicPr>
            <p:cNvPr id="137" name="Picture 136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0846199" y="16108206"/>
              <a:ext cx="9614286" cy="3348525"/>
            </a:xfrm>
            <a:prstGeom prst="rect">
              <a:avLst/>
            </a:prstGeom>
          </p:spPr>
        </p:pic>
        <p:sp>
          <p:nvSpPr>
            <p:cNvPr id="158" name="Right Arrow 157"/>
            <p:cNvSpPr/>
            <p:nvPr/>
          </p:nvSpPr>
          <p:spPr bwMode="auto">
            <a:xfrm rot="17521381">
              <a:off x="28196489" y="18625157"/>
              <a:ext cx="369980" cy="208166"/>
            </a:xfrm>
            <a:prstGeom prst="rightArrow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9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9" name="Right Arrow 158"/>
            <p:cNvSpPr/>
            <p:nvPr/>
          </p:nvSpPr>
          <p:spPr bwMode="auto">
            <a:xfrm rot="12915850">
              <a:off x="27864569" y="18037696"/>
              <a:ext cx="369980" cy="208166"/>
            </a:xfrm>
            <a:prstGeom prst="rightArrow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9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0" name="Right Arrow 159"/>
            <p:cNvSpPr/>
            <p:nvPr/>
          </p:nvSpPr>
          <p:spPr bwMode="auto">
            <a:xfrm rot="12915850">
              <a:off x="28780477" y="17070271"/>
              <a:ext cx="369980" cy="208166"/>
            </a:xfrm>
            <a:prstGeom prst="rightArrow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9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1" name="Right Arrow 160"/>
            <p:cNvSpPr/>
            <p:nvPr/>
          </p:nvSpPr>
          <p:spPr bwMode="auto">
            <a:xfrm rot="17521381">
              <a:off x="29101529" y="18950799"/>
              <a:ext cx="369980" cy="208166"/>
            </a:xfrm>
            <a:prstGeom prst="rightArrow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9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2" name="Right Arrow 161"/>
            <p:cNvSpPr/>
            <p:nvPr/>
          </p:nvSpPr>
          <p:spPr bwMode="auto">
            <a:xfrm rot="4800443">
              <a:off x="29876699" y="18268193"/>
              <a:ext cx="369980" cy="208166"/>
            </a:xfrm>
            <a:prstGeom prst="rightArrow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9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163" name="Right Arrow 162"/>
          <p:cNvSpPr/>
          <p:nvPr/>
        </p:nvSpPr>
        <p:spPr bwMode="auto">
          <a:xfrm rot="17521381">
            <a:off x="27845699" y="21938450"/>
            <a:ext cx="315996" cy="200758"/>
          </a:xfrm>
          <a:prstGeom prst="rightArrow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4" name="Right Arrow 163"/>
          <p:cNvSpPr/>
          <p:nvPr/>
        </p:nvSpPr>
        <p:spPr bwMode="auto">
          <a:xfrm rot="19674050">
            <a:off x="28617539" y="22178584"/>
            <a:ext cx="306324" cy="174878"/>
          </a:xfrm>
          <a:prstGeom prst="rightArrow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5" name="Right Arrow 164"/>
          <p:cNvSpPr/>
          <p:nvPr/>
        </p:nvSpPr>
        <p:spPr bwMode="auto">
          <a:xfrm rot="4674594">
            <a:off x="29547560" y="21669765"/>
            <a:ext cx="246553" cy="152700"/>
          </a:xfrm>
          <a:prstGeom prst="rightArrow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6" name="Right Arrow 165"/>
          <p:cNvSpPr/>
          <p:nvPr/>
        </p:nvSpPr>
        <p:spPr bwMode="auto">
          <a:xfrm rot="3299580">
            <a:off x="27151189" y="20947498"/>
            <a:ext cx="246554" cy="152696"/>
          </a:xfrm>
          <a:prstGeom prst="rightArrow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7" name="Right Arrow 166"/>
          <p:cNvSpPr/>
          <p:nvPr/>
        </p:nvSpPr>
        <p:spPr bwMode="auto">
          <a:xfrm rot="7868935">
            <a:off x="28322772" y="20104168"/>
            <a:ext cx="246553" cy="152698"/>
          </a:xfrm>
          <a:prstGeom prst="rightArrow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8" name="Right Arrow 167"/>
          <p:cNvSpPr/>
          <p:nvPr/>
        </p:nvSpPr>
        <p:spPr bwMode="auto">
          <a:xfrm rot="19353156">
            <a:off x="27857579" y="21221905"/>
            <a:ext cx="278398" cy="135233"/>
          </a:xfrm>
          <a:prstGeom prst="rightArrow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9" name="Right Arrow 168"/>
          <p:cNvSpPr/>
          <p:nvPr/>
        </p:nvSpPr>
        <p:spPr bwMode="auto">
          <a:xfrm rot="17720824">
            <a:off x="27060941" y="21624600"/>
            <a:ext cx="246554" cy="152700"/>
          </a:xfrm>
          <a:prstGeom prst="rightArrow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78" name="TextBox 2077"/>
          <p:cNvSpPr txBox="1"/>
          <p:nvPr/>
        </p:nvSpPr>
        <p:spPr>
          <a:xfrm>
            <a:off x="26121065" y="14912975"/>
            <a:ext cx="3920733" cy="832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173" name="Rectangle 172"/>
          <p:cNvSpPr/>
          <p:nvPr/>
        </p:nvSpPr>
        <p:spPr bwMode="auto">
          <a:xfrm>
            <a:off x="13178088" y="14844461"/>
            <a:ext cx="6188844" cy="8052622"/>
          </a:xfrm>
          <a:prstGeom prst="rect">
            <a:avLst/>
          </a:prstGeom>
          <a:solidFill>
            <a:srgbClr val="EEF4FB"/>
          </a:solidFill>
          <a:ln w="76200" cap="flat" cmpd="sng" algn="ctr">
            <a:solidFill>
              <a:srgbClr val="95AAD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174" name="Chart 1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3963219"/>
              </p:ext>
            </p:extLst>
          </p:nvPr>
        </p:nvGraphicFramePr>
        <p:xfrm>
          <a:off x="13314838" y="16095058"/>
          <a:ext cx="5915577" cy="49058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  <p:sp>
        <p:nvSpPr>
          <p:cNvPr id="175" name="TextBox 50">
            <a:extLst>
              <a:ext uri="{FF2B5EF4-FFF2-40B4-BE49-F238E27FC236}">
                <a16:creationId xmlns:a16="http://schemas.microsoft.com/office/drawing/2014/main" id="{819BAA6D-B90C-52E4-5E22-BBB734C438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56739" y="14859000"/>
            <a:ext cx="5493261" cy="102797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buClr>
                <a:srgbClr val="800000"/>
              </a:buClr>
              <a:defRPr/>
            </a:pPr>
            <a:r>
              <a:rPr lang="en-US" altLang="en-US" sz="3040"/>
              <a:t>Determining Optimal Bobcat339µM (M1) </a:t>
            </a: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3260363" y="21107400"/>
            <a:ext cx="6074368" cy="1693296"/>
          </a:xfrm>
          <a:prstGeom prst="rect">
            <a:avLst/>
          </a:prstGeom>
        </p:spPr>
      </p:pic>
      <p:sp>
        <p:nvSpPr>
          <p:cNvPr id="178" name="Rectangle 177"/>
          <p:cNvSpPr/>
          <p:nvPr/>
        </p:nvSpPr>
        <p:spPr bwMode="auto">
          <a:xfrm>
            <a:off x="13151360" y="23124564"/>
            <a:ext cx="6240679" cy="8154956"/>
          </a:xfrm>
          <a:prstGeom prst="rect">
            <a:avLst/>
          </a:prstGeom>
          <a:solidFill>
            <a:srgbClr val="EEF4FB"/>
          </a:solidFill>
          <a:ln w="76200" cap="flat" cmpd="sng" algn="ctr">
            <a:solidFill>
              <a:srgbClr val="95AAD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179" name="Chart 17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9848966"/>
              </p:ext>
            </p:extLst>
          </p:nvPr>
        </p:nvGraphicFramePr>
        <p:xfrm>
          <a:off x="13236057" y="24377652"/>
          <a:ext cx="5994359" cy="5251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6"/>
          </a:graphicData>
        </a:graphic>
      </p:graphicFrame>
      <p:sp>
        <p:nvSpPr>
          <p:cNvPr id="180" name="TextBox 50">
            <a:extLst>
              <a:ext uri="{FF2B5EF4-FFF2-40B4-BE49-F238E27FC236}">
                <a16:creationId xmlns:a16="http://schemas.microsoft.com/office/drawing/2014/main" id="{819BAA6D-B90C-52E4-5E22-BBB734C438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10058" y="23332647"/>
            <a:ext cx="6020359" cy="102797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buClr>
                <a:srgbClr val="800000"/>
              </a:buClr>
              <a:defRPr/>
            </a:pPr>
            <a:r>
              <a:rPr lang="en-US" altLang="en-US" sz="3040"/>
              <a:t>Determining Optimal TETi76µM (M1) </a:t>
            </a:r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3260001" y="29735548"/>
            <a:ext cx="6015713" cy="1354052"/>
          </a:xfrm>
          <a:prstGeom prst="rect">
            <a:avLst/>
          </a:prstGeom>
        </p:spPr>
      </p:pic>
      <p:grpSp>
        <p:nvGrpSpPr>
          <p:cNvPr id="183" name="Group 182"/>
          <p:cNvGrpSpPr/>
          <p:nvPr/>
        </p:nvGrpSpPr>
        <p:grpSpPr>
          <a:xfrm>
            <a:off x="21415273" y="6117639"/>
            <a:ext cx="7997927" cy="3453387"/>
            <a:chOff x="21183599" y="6045527"/>
            <a:chExt cx="8978091" cy="4165273"/>
          </a:xfrm>
        </p:grpSpPr>
        <p:pic>
          <p:nvPicPr>
            <p:cNvPr id="184" name="Picture 183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21183599" y="6120946"/>
              <a:ext cx="8724091" cy="4089854"/>
            </a:xfrm>
            <a:prstGeom prst="rect">
              <a:avLst/>
            </a:prstGeom>
          </p:spPr>
        </p:pic>
        <p:sp>
          <p:nvSpPr>
            <p:cNvPr id="185" name="TextBox 184"/>
            <p:cNvSpPr txBox="1"/>
            <p:nvPr/>
          </p:nvSpPr>
          <p:spPr>
            <a:xfrm>
              <a:off x="21558148" y="6132448"/>
              <a:ext cx="1524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/>
                <a:t>CT-26 Cell Line</a:t>
              </a:r>
            </a:p>
          </p:txBody>
        </p:sp>
        <p:sp>
          <p:nvSpPr>
            <p:cNvPr id="186" name="TextBox 185"/>
            <p:cNvSpPr txBox="1"/>
            <p:nvPr/>
          </p:nvSpPr>
          <p:spPr>
            <a:xfrm>
              <a:off x="23971148" y="6132449"/>
              <a:ext cx="189399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/>
                <a:t>Plate Tumor Cells</a:t>
              </a:r>
            </a:p>
          </p:txBody>
        </p:sp>
        <p:sp>
          <p:nvSpPr>
            <p:cNvPr id="187" name="TextBox 186"/>
            <p:cNvSpPr txBox="1"/>
            <p:nvPr/>
          </p:nvSpPr>
          <p:spPr>
            <a:xfrm>
              <a:off x="26327279" y="6045527"/>
              <a:ext cx="201813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/>
                <a:t>Add Inhibitor at Variety of </a:t>
              </a:r>
              <a:r>
                <a:rPr lang="el-GR" sz="1400"/>
                <a:t>μ</a:t>
              </a:r>
              <a:r>
                <a:rPr lang="en-US" sz="1400" err="1"/>
                <a:t>mol</a:t>
              </a:r>
              <a:r>
                <a:rPr lang="en-US" sz="1400"/>
                <a:t> Concentrations</a:t>
              </a:r>
            </a:p>
          </p:txBody>
        </p:sp>
        <p:sp>
          <p:nvSpPr>
            <p:cNvPr id="188" name="TextBox 187"/>
            <p:cNvSpPr txBox="1"/>
            <p:nvPr/>
          </p:nvSpPr>
          <p:spPr>
            <a:xfrm>
              <a:off x="28267699" y="6153249"/>
              <a:ext cx="189399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/>
                <a:t>Add MTT Solution</a:t>
              </a:r>
            </a:p>
          </p:txBody>
        </p:sp>
        <p:sp>
          <p:nvSpPr>
            <p:cNvPr id="189" name="TextBox 188"/>
            <p:cNvSpPr txBox="1"/>
            <p:nvPr/>
          </p:nvSpPr>
          <p:spPr>
            <a:xfrm>
              <a:off x="22936200" y="9067204"/>
              <a:ext cx="1524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/>
                <a:t>Incubate</a:t>
              </a:r>
            </a:p>
          </p:txBody>
        </p:sp>
        <p:sp>
          <p:nvSpPr>
            <p:cNvPr id="190" name="TextBox 189"/>
            <p:cNvSpPr txBox="1"/>
            <p:nvPr/>
          </p:nvSpPr>
          <p:spPr>
            <a:xfrm>
              <a:off x="24681055" y="8550779"/>
              <a:ext cx="45505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/>
                <a:t>Use </a:t>
              </a:r>
              <a:r>
                <a:rPr lang="en-US" sz="1400" err="1"/>
                <a:t>SynergyNeo</a:t>
              </a:r>
              <a:r>
                <a:rPr lang="en-US" sz="1400"/>
                <a:t> Device to Obtain Absorbance Value</a:t>
              </a:r>
            </a:p>
          </p:txBody>
        </p:sp>
      </p:grpSp>
      <p:cxnSp>
        <p:nvCxnSpPr>
          <p:cNvPr id="191" name="Straight Connector 190"/>
          <p:cNvCxnSpPr/>
          <p:nvPr/>
        </p:nvCxnSpPr>
        <p:spPr bwMode="auto">
          <a:xfrm>
            <a:off x="13054013" y="9525000"/>
            <a:ext cx="1753711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3" name="TextBox 192"/>
          <p:cNvSpPr txBox="1"/>
          <p:nvPr/>
        </p:nvSpPr>
        <p:spPr>
          <a:xfrm>
            <a:off x="20852559" y="15414614"/>
            <a:ext cx="2344787" cy="561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5-hmC</a:t>
            </a:r>
          </a:p>
        </p:txBody>
      </p:sp>
      <p:sp>
        <p:nvSpPr>
          <p:cNvPr id="194" name="TextBox 193"/>
          <p:cNvSpPr txBox="1"/>
          <p:nvPr/>
        </p:nvSpPr>
        <p:spPr>
          <a:xfrm>
            <a:off x="23979636" y="15414614"/>
            <a:ext cx="2344787" cy="561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DNA</a:t>
            </a:r>
          </a:p>
        </p:txBody>
      </p:sp>
      <p:sp>
        <p:nvSpPr>
          <p:cNvPr id="195" name="TextBox 194"/>
          <p:cNvSpPr txBox="1"/>
          <p:nvPr/>
        </p:nvSpPr>
        <p:spPr>
          <a:xfrm>
            <a:off x="26324423" y="15424050"/>
            <a:ext cx="413459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5-hmC/DNA Merge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7f7dd42-55c0-498a-ae20-919baa4d81b5" xsi:nil="true"/>
    <lcf76f155ced4ddcb4097134ff3c332f xmlns="44da2b83-0bef-4891-aa9b-409c6467e509">
      <Terms xmlns="http://schemas.microsoft.com/office/infopath/2007/PartnerControls"/>
    </lcf76f155ced4ddcb4097134ff3c332f>
    <SharedWithUsers xmlns="47f7dd42-55c0-498a-ae20-919baa4d81b5">
      <UserInfo>
        <DisplayName>Samuel Frausto</DisplayName>
        <AccountId>17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749FEEE11439A499DB2BB47DCB700AD" ma:contentTypeVersion="14" ma:contentTypeDescription="Create a new document." ma:contentTypeScope="" ma:versionID="a3dc0831b5921b90355a88203360c76b">
  <xsd:schema xmlns:xsd="http://www.w3.org/2001/XMLSchema" xmlns:xs="http://www.w3.org/2001/XMLSchema" xmlns:p="http://schemas.microsoft.com/office/2006/metadata/properties" xmlns:ns2="44da2b83-0bef-4891-aa9b-409c6467e509" xmlns:ns3="47f7dd42-55c0-498a-ae20-919baa4d81b5" targetNamespace="http://schemas.microsoft.com/office/2006/metadata/properties" ma:root="true" ma:fieldsID="e396d35f56fab33e637971db4b84d281" ns2:_="" ns3:_="">
    <xsd:import namespace="44da2b83-0bef-4891-aa9b-409c6467e509"/>
    <xsd:import namespace="47f7dd42-55c0-498a-ae20-919baa4d81b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da2b83-0bef-4891-aa9b-409c6467e50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3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e202a5bc-2d66-4d5e-909b-ce76855ba14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f7dd42-55c0-498a-ae20-919baa4d81b5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638b0e90-ad24-4d93-b238-26b4c27ae708}" ma:internalName="TaxCatchAll" ma:showField="CatchAllData" ma:web="47f7dd42-55c0-498a-ae20-919baa4d81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36C5BA6-2856-4670-ABDA-363F403329E4}">
  <ds:schemaRefs>
    <ds:schemaRef ds:uri="http://schemas.microsoft.com/office/2006/metadata/properties"/>
    <ds:schemaRef ds:uri="http://www.w3.org/2000/xmlns/"/>
    <ds:schemaRef ds:uri="47f7dd42-55c0-498a-ae20-919baa4d81b5"/>
    <ds:schemaRef ds:uri="http://www.w3.org/2001/XMLSchema-instance"/>
    <ds:schemaRef ds:uri="44da2b83-0bef-4891-aa9b-409c6467e509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54E361C1-231E-48D5-A93B-4C7F22A1A17F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44da2b83-0bef-4891-aa9b-409c6467e509"/>
    <ds:schemaRef ds:uri="47f7dd42-55c0-498a-ae20-919baa4d81b5"/>
  </ds:schemaRefs>
</ds:datastoreItem>
</file>

<file path=customXml/itemProps3.xml><?xml version="1.0" encoding="utf-8"?>
<ds:datastoreItem xmlns:ds="http://schemas.openxmlformats.org/officeDocument/2006/customXml" ds:itemID="{4FDEC22E-2626-4ADC-B406-62074F80DD6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Custom</PresentationFormat>
  <Slides>1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Default Design</vt:lpstr>
      <vt:lpstr>PowerPoint Presentation</vt:lpstr>
    </vt:vector>
  </TitlesOfParts>
  <Company>Cell Biology Dept.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List, Marcy [BSD] - CCC</dc:creator>
  <cp:lastModifiedBy>Samuel Frausto</cp:lastModifiedBy>
  <cp:revision>5</cp:revision>
  <cp:lastPrinted>2017-07-21T21:35:22Z</cp:lastPrinted>
  <dcterms:modified xsi:type="dcterms:W3CDTF">2023-07-28T14:50:12Z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axCatchAll">
    <vt:lpwstr/>
  </property>
  <property fmtid="{D5CDD505-2E9C-101B-9397-08002B2CF9AE}" pid="3" name="lcf76f155ced4ddcb4097134ff3c332f">
    <vt:lpwstr/>
  </property>
  <property fmtid="{D5CDD505-2E9C-101B-9397-08002B2CF9AE}" pid="4" name="ContentTypeId">
    <vt:lpwstr>0x0101008749FEEE11439A499DB2BB47DCB700AD</vt:lpwstr>
  </property>
  <property fmtid="{D5CDD505-2E9C-101B-9397-08002B2CF9AE}" pid="5" name="MediaServiceImageTags">
    <vt:lpwstr/>
  </property>
</Properties>
</file>